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700" r:id="rId5"/>
    <p:sldId id="2701" r:id="rId6"/>
    <p:sldId id="2702" r:id="rId7"/>
    <p:sldId id="2725" r:id="rId8"/>
    <p:sldId id="2703" r:id="rId9"/>
    <p:sldId id="2704" r:id="rId10"/>
    <p:sldId id="2707" r:id="rId11"/>
    <p:sldId id="2726" r:id="rId12"/>
    <p:sldId id="2705" r:id="rId13"/>
    <p:sldId id="2706" r:id="rId14"/>
    <p:sldId id="2708" r:id="rId15"/>
    <p:sldId id="2709" r:id="rId16"/>
    <p:sldId id="2710" r:id="rId17"/>
    <p:sldId id="2711" r:id="rId18"/>
    <p:sldId id="2727" r:id="rId19"/>
    <p:sldId id="273" r:id="rId20"/>
    <p:sldId id="2728" r:id="rId21"/>
    <p:sldId id="2712" r:id="rId22"/>
    <p:sldId id="2716" r:id="rId23"/>
    <p:sldId id="2713" r:id="rId24"/>
    <p:sldId id="2714" r:id="rId25"/>
    <p:sldId id="2715" r:id="rId26"/>
    <p:sldId id="2717" r:id="rId27"/>
    <p:sldId id="2718" r:id="rId28"/>
    <p:sldId id="2729" r:id="rId29"/>
    <p:sldId id="2720" r:id="rId30"/>
    <p:sldId id="2734" r:id="rId31"/>
    <p:sldId id="2732" r:id="rId32"/>
    <p:sldId id="2731" r:id="rId33"/>
    <p:sldId id="2733" r:id="rId34"/>
    <p:sldId id="2730" r:id="rId35"/>
    <p:sldId id="2722" r:id="rId36"/>
    <p:sldId id="2723" r:id="rId37"/>
    <p:sldId id="272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EFE98"/>
    <a:srgbClr val="FFFFFF"/>
    <a:srgbClr val="FFF2CC"/>
    <a:srgbClr val="FFFF00"/>
    <a:srgbClr val="FF6600"/>
    <a:srgbClr val="FF7979"/>
    <a:srgbClr val="FF0000"/>
    <a:srgbClr val="A6A6A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79590" autoAdjust="0"/>
  </p:normalViewPr>
  <p:slideViewPr>
    <p:cSldViewPr snapToGrid="0">
      <p:cViewPr varScale="1">
        <p:scale>
          <a:sx n="99" d="100"/>
          <a:sy n="99" d="100"/>
        </p:scale>
        <p:origin x="198"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02" d="100"/>
          <a:sy n="102" d="100"/>
        </p:scale>
        <p:origin x="3528"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BAC18-329B-41ED-939B-7E259BF4855E}" type="datetimeFigureOut">
              <a:rPr lang="en-US" smtClean="0"/>
              <a:t>11/26/2025</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5BDD8-F7ED-4D71-8393-1A1C1D32F9E5}" type="slidenum">
              <a:rPr lang="en-US" smtClean="0"/>
              <a:t>‹#›</a:t>
            </a:fld>
            <a:endParaRPr lang="en-US"/>
          </a:p>
        </p:txBody>
      </p:sp>
    </p:spTree>
    <p:extLst>
      <p:ext uri="{BB962C8B-B14F-4D97-AF65-F5344CB8AC3E}">
        <p14:creationId xmlns:p14="http://schemas.microsoft.com/office/powerpoint/2010/main" val="769606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BIM</a:t>
            </a:r>
            <a:r>
              <a:rPr kumimoji="1" lang="ja-JP" altLang="en-US" dirty="0"/>
              <a:t>図面審査が始まります」</a:t>
            </a:r>
            <a:endParaRPr kumimoji="1" lang="en-US" altLang="ja-JP" dirty="0"/>
          </a:p>
          <a:p>
            <a:endParaRPr kumimoji="1" lang="en-US" altLang="ja-JP" dirty="0"/>
          </a:p>
          <a:p>
            <a:r>
              <a:rPr kumimoji="1" lang="ja-JP" altLang="en-US" dirty="0"/>
              <a:t>この動画は</a:t>
            </a:r>
            <a:r>
              <a:rPr kumimoji="1" lang="en-US" altLang="ja-JP" dirty="0"/>
              <a:t>BIM</a:t>
            </a:r>
            <a:r>
              <a:rPr kumimoji="1" lang="ja-JP" altLang="en-US" dirty="0"/>
              <a:t>図面審査に関する設計者向け講習動画です。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1</a:t>
            </a:fld>
            <a:endParaRPr lang="en-US"/>
          </a:p>
        </p:txBody>
      </p:sp>
    </p:spTree>
    <p:extLst>
      <p:ext uri="{BB962C8B-B14F-4D97-AF65-F5344CB8AC3E}">
        <p14:creationId xmlns:p14="http://schemas.microsoft.com/office/powerpoint/2010/main" val="178175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二つ目のコンセプトは、コンピューターの得意分野である計算機能を活かすことです。</a:t>
            </a:r>
          </a:p>
          <a:p>
            <a:r>
              <a:rPr kumimoji="1" lang="en-US" altLang="ja-JP" dirty="0"/>
              <a:t>BIM</a:t>
            </a:r>
            <a:r>
              <a:rPr kumimoji="1" lang="ja-JP" altLang="en-US" dirty="0"/>
              <a:t>モデルから切り出して作成した図面上では、線分の長さや面積は正確です。また、一定のルールに従って作成すれば、図面と集計表の表記も一致します。</a:t>
            </a:r>
          </a:p>
          <a:p>
            <a:r>
              <a:rPr kumimoji="1" lang="ja-JP" altLang="en-US" dirty="0"/>
              <a:t>現在の審査では、面積計算があっているか、図面と集計表の整合がとれているか確認する必要がありますが、</a:t>
            </a:r>
            <a:r>
              <a:rPr kumimoji="1" lang="en-US" altLang="ja-JP" dirty="0"/>
              <a:t>BIM</a:t>
            </a:r>
            <a:r>
              <a:rPr kumimoji="1" lang="ja-JP" altLang="en-US" dirty="0"/>
              <a:t>モデルから切り出して作成した図面では、今言ったような理由から人による検算は不要です。また、</a:t>
            </a:r>
            <a:r>
              <a:rPr kumimoji="1" lang="en-US" altLang="ja-JP" dirty="0"/>
              <a:t>BIM</a:t>
            </a:r>
            <a:r>
              <a:rPr kumimoji="1" lang="ja-JP" altLang="en-US" dirty="0"/>
              <a:t>の機能に由来する整合性の確認は審査者による省略対象となります。</a:t>
            </a:r>
          </a:p>
          <a:p>
            <a:r>
              <a:rPr kumimoji="1" lang="ja-JP" altLang="en-US" dirty="0"/>
              <a:t>ただし、ここで注意して頂きたいのは、面積計算の対象範囲が適切かどうかについては従前どおりの審査が必要だということです。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10</a:t>
            </a:fld>
            <a:endParaRPr lang="en-US"/>
          </a:p>
        </p:txBody>
      </p:sp>
    </p:spTree>
    <p:extLst>
      <p:ext uri="{BB962C8B-B14F-4D97-AF65-F5344CB8AC3E}">
        <p14:creationId xmlns:p14="http://schemas.microsoft.com/office/powerpoint/2010/main" val="3528346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今ご説明した二つのコンセプトをもとに</a:t>
            </a:r>
            <a:r>
              <a:rPr kumimoji="1" lang="en-US" altLang="ja-JP" dirty="0"/>
              <a:t>BIM</a:t>
            </a:r>
            <a:r>
              <a:rPr kumimoji="1" lang="ja-JP" altLang="en-US" dirty="0"/>
              <a:t>図面審査の仕組みが成り立っています。</a:t>
            </a:r>
          </a:p>
          <a:p>
            <a:r>
              <a:rPr kumimoji="1" lang="ja-JP" altLang="en-US" dirty="0"/>
              <a:t>繰り返しになりますが、</a:t>
            </a:r>
            <a:r>
              <a:rPr kumimoji="1" lang="en-US" altLang="ja-JP" dirty="0"/>
              <a:t>BIM</a:t>
            </a:r>
            <a:r>
              <a:rPr kumimoji="1" lang="ja-JP" altLang="en-US" dirty="0"/>
              <a:t>図面審査の審査対象は「図面」です。また建築確認申請に当たり、法に適合し、整合のとれた図面を作成するのは設計者の責任であって、これは従前と変わりません。 ただ、</a:t>
            </a:r>
            <a:r>
              <a:rPr kumimoji="1" lang="en-US" altLang="ja-JP" dirty="0"/>
              <a:t>BIM</a:t>
            </a:r>
            <a:r>
              <a:rPr kumimoji="1" lang="ja-JP" altLang="en-US" dirty="0"/>
              <a:t>図面審査では明示すべき事項ごとに、一定の基準に従った入出力と、</a:t>
            </a:r>
            <a:r>
              <a:rPr kumimoji="1" lang="en-US" altLang="ja-JP" dirty="0"/>
              <a:t>BIM</a:t>
            </a:r>
            <a:r>
              <a:rPr kumimoji="1" lang="ja-JP" altLang="en-US" dirty="0"/>
              <a:t>由来の記載の整合を申告することができ、その申告に基づいて、審査者が整合性確認を省略できる仕組みとなっているのです。ただし、申告書だけで伝えきれない判断の根拠などについては、審査者との間で事前に共有しておくことが、審査の円滑化につながりま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11</a:t>
            </a:fld>
            <a:endParaRPr lang="en-US"/>
          </a:p>
        </p:txBody>
      </p:sp>
    </p:spTree>
    <p:extLst>
      <p:ext uri="{BB962C8B-B14F-4D97-AF65-F5344CB8AC3E}">
        <p14:creationId xmlns:p14="http://schemas.microsoft.com/office/powerpoint/2010/main" val="3329285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BIM</a:t>
            </a:r>
            <a:r>
              <a:rPr kumimoji="1" lang="ja-JP" altLang="en-US" dirty="0"/>
              <a:t>由来の整合を申告しようとする場合、</a:t>
            </a:r>
            <a:r>
              <a:rPr kumimoji="1" lang="en-US" altLang="ja-JP" dirty="0"/>
              <a:t>BIM</a:t>
            </a:r>
            <a:r>
              <a:rPr kumimoji="1" lang="ja-JP" altLang="en-US" dirty="0"/>
              <a:t>データなら何でもよい訳ではなく、やはり、最低限のルールが必要になります。</a:t>
            </a:r>
          </a:p>
          <a:p>
            <a:r>
              <a:rPr kumimoji="1" lang="en-US" altLang="ja-JP" dirty="0"/>
              <a:t>BIM</a:t>
            </a:r>
            <a:r>
              <a:rPr kumimoji="1" lang="ja-JP" altLang="en-US" dirty="0"/>
              <a:t>図面審査の実施に当たりそのルールを「入出力基準」としてまとめています。国土交通省のホームページに掲載されていますのでご確認ください。</a:t>
            </a:r>
          </a:p>
          <a:p>
            <a:r>
              <a:rPr kumimoji="1" lang="ja-JP" altLang="en-US" dirty="0"/>
              <a:t>ただし、入出力基準は、申告を行う場合にのみ適用されるもので、申告内容に関係しない部分の</a:t>
            </a:r>
            <a:r>
              <a:rPr kumimoji="1" lang="en-US" altLang="ja-JP" dirty="0"/>
              <a:t>BIM</a:t>
            </a:r>
            <a:r>
              <a:rPr kumimoji="1" lang="ja-JP" altLang="en-US" dirty="0"/>
              <a:t>モデルの作成を縛るものではありません。</a:t>
            </a:r>
          </a:p>
          <a:p>
            <a:r>
              <a:rPr kumimoji="1" lang="ja-JP" altLang="en-US" dirty="0"/>
              <a:t>基準といっても、難しいルールを定めているわけではなく、一言で言えば、先ほどご説明した「</a:t>
            </a:r>
            <a:r>
              <a:rPr kumimoji="1" lang="en-US" altLang="ja-JP" dirty="0"/>
              <a:t>BIM</a:t>
            </a:r>
            <a:r>
              <a:rPr kumimoji="1" lang="ja-JP" altLang="en-US" dirty="0"/>
              <a:t>図面審査のコンセプトを阻害しないようにする」という趣旨の内容になっています。スライドでは「各室の用途」の例を示していますが、家形のモデルで水色に塗られている空間オブジェクトに「飲食店」という名称を与えると、切り出した平面図や断面図に表示される部屋の室名も自動的に「飲食店」となり、一致することを図解しています。逆に言えば、空間オブジェクトに入力されていない場合、平面図や断面図で室名の不整合が起こる可能性があるということになります。</a:t>
            </a:r>
            <a:endParaRPr kumimoji="1" lang="en-US" altLang="ja-JP" dirty="0"/>
          </a:p>
          <a:p>
            <a:r>
              <a:rPr kumimoji="1" lang="ja-JP" altLang="en-US" dirty="0"/>
              <a:t> </a:t>
            </a:r>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12</a:t>
            </a:fld>
            <a:endParaRPr lang="en-US"/>
          </a:p>
        </p:txBody>
      </p:sp>
    </p:spTree>
    <p:extLst>
      <p:ext uri="{BB962C8B-B14F-4D97-AF65-F5344CB8AC3E}">
        <p14:creationId xmlns:p14="http://schemas.microsoft.com/office/powerpoint/2010/main" val="832304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このスライドは、</a:t>
            </a:r>
            <a:r>
              <a:rPr kumimoji="1" lang="en-US" altLang="ja-JP" dirty="0"/>
              <a:t>BIM</a:t>
            </a:r>
            <a:r>
              <a:rPr kumimoji="1" lang="ja-JP" altLang="en-US" dirty="0"/>
              <a:t>図面審査で用いる申告書の構成を示しています。</a:t>
            </a:r>
          </a:p>
          <a:p>
            <a:r>
              <a:rPr kumimoji="1" lang="ja-JP" altLang="en-US" dirty="0"/>
              <a:t>左側の①の範囲には入出力基準の項目名が並んでいますが、これは、建築確認申請において明示すべき事項の中から、整合性確認の省略対象となり得る項目を抽出したものです。</a:t>
            </a:r>
          </a:p>
          <a:p>
            <a:r>
              <a:rPr kumimoji="1" lang="ja-JP" altLang="en-US" dirty="0"/>
              <a:t>上段の②の範囲には、入出力基準に従い作成した図書を記載します。</a:t>
            </a:r>
          </a:p>
          <a:p>
            <a:r>
              <a:rPr kumimoji="1" lang="ja-JP" altLang="en-US" dirty="0"/>
              <a:t>①の項目名と②の図書名が交わる③の部分の該当する欄に「まる」や「さんかく」を付けることで、設計者が申告の意思を示します。平面図と立面図など複数のとしょで</a:t>
            </a:r>
            <a:r>
              <a:rPr kumimoji="1" lang="en-US" altLang="ja-JP" dirty="0"/>
              <a:t>BIM</a:t>
            </a:r>
            <a:r>
              <a:rPr kumimoji="1" lang="ja-JP" altLang="en-US" dirty="0"/>
              <a:t>由来の記載が整合している場合は、一行の該当箇所全てに印を付けます。一つの「としょ」の複数個所で記載が整合している場合、一行に付ける印は一つになります。④の備考欄には、どの部分が</a:t>
            </a:r>
            <a:r>
              <a:rPr kumimoji="1" lang="en-US" altLang="ja-JP" dirty="0"/>
              <a:t>BIM</a:t>
            </a:r>
            <a:r>
              <a:rPr kumimoji="1" lang="ja-JP" altLang="en-US" dirty="0"/>
              <a:t>由来の記載の整合なのか、その内容を解説します。例えば、ある項目に対し記載の一部のみで</a:t>
            </a:r>
            <a:r>
              <a:rPr kumimoji="1" lang="en-US" altLang="ja-JP" dirty="0"/>
              <a:t>BIM</a:t>
            </a:r>
            <a:r>
              <a:rPr kumimoji="1" lang="ja-JP" altLang="en-US" dirty="0"/>
              <a:t>由来の整合を申告する場合は「さんかく」を付けますが、そういった場合や、該当としょが一つの場合などに解説が必要です。また、２次元</a:t>
            </a:r>
            <a:r>
              <a:rPr kumimoji="1" lang="en-US" altLang="ja-JP" dirty="0"/>
              <a:t>CAD</a:t>
            </a:r>
            <a:r>
              <a:rPr kumimoji="1" lang="ja-JP" altLang="en-US" dirty="0"/>
              <a:t>などで加筆した部分なども必要に応じて解説します。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13</a:t>
            </a:fld>
            <a:endParaRPr lang="en-US"/>
          </a:p>
        </p:txBody>
      </p:sp>
    </p:spTree>
    <p:extLst>
      <p:ext uri="{BB962C8B-B14F-4D97-AF65-F5344CB8AC3E}">
        <p14:creationId xmlns:p14="http://schemas.microsoft.com/office/powerpoint/2010/main" val="363574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BIM</a:t>
            </a:r>
            <a:r>
              <a:rPr kumimoji="1" lang="ja-JP" altLang="en-US" dirty="0"/>
              <a:t>図面審査の開始に向けて、一般財団法人建築行政情報センターにおいて「</a:t>
            </a:r>
            <a:r>
              <a:rPr kumimoji="1" lang="en-US" altLang="ja-JP" dirty="0"/>
              <a:t>ICBA</a:t>
            </a:r>
            <a:r>
              <a:rPr kumimoji="1" lang="ja-JP" altLang="en-US" dirty="0"/>
              <a:t>確認申請用</a:t>
            </a:r>
            <a:r>
              <a:rPr kumimoji="1" lang="en-US" altLang="ja-JP" dirty="0"/>
              <a:t>CDE</a:t>
            </a:r>
            <a:r>
              <a:rPr kumimoji="1" lang="ja-JP" altLang="en-US" dirty="0"/>
              <a:t>」のシステム開発が進められています。</a:t>
            </a:r>
          </a:p>
          <a:p>
            <a:r>
              <a:rPr kumimoji="1" lang="ja-JP" altLang="en-US" dirty="0"/>
              <a:t>このシステムを用いることで、</a:t>
            </a:r>
            <a:r>
              <a:rPr kumimoji="1" lang="en-US" altLang="ja-JP" dirty="0"/>
              <a:t>BIM</a:t>
            </a:r>
            <a:r>
              <a:rPr kumimoji="1" lang="ja-JP" altLang="en-US" dirty="0"/>
              <a:t>図面審査に関する情報がプロジェクトごとに一元管理され、</a:t>
            </a:r>
            <a:r>
              <a:rPr kumimoji="1" lang="en-US" altLang="ja-JP" dirty="0"/>
              <a:t>PDF</a:t>
            </a:r>
            <a:r>
              <a:rPr kumimoji="1" lang="ja-JP" altLang="en-US" dirty="0"/>
              <a:t>データ、</a:t>
            </a:r>
            <a:r>
              <a:rPr kumimoji="1" lang="en-US" altLang="ja-JP" dirty="0"/>
              <a:t>IFC</a:t>
            </a:r>
            <a:r>
              <a:rPr kumimoji="1" lang="ja-JP" altLang="en-US" dirty="0"/>
              <a:t>データの閲覧や、申請者と審査者の間の双方向のやり取りも可能になります。</a:t>
            </a:r>
          </a:p>
          <a:p>
            <a:r>
              <a:rPr kumimoji="1" lang="ja-JP" altLang="en-US" dirty="0"/>
              <a:t>このスライドでは、申請者が</a:t>
            </a:r>
            <a:r>
              <a:rPr kumimoji="1" lang="en-US" altLang="ja-JP" dirty="0"/>
              <a:t>PDF</a:t>
            </a:r>
            <a:r>
              <a:rPr kumimoji="1" lang="ja-JP" altLang="en-US" dirty="0"/>
              <a:t>データ、</a:t>
            </a:r>
            <a:r>
              <a:rPr kumimoji="1" lang="en-US" altLang="ja-JP" dirty="0"/>
              <a:t>IFC</a:t>
            </a:r>
            <a:r>
              <a:rPr kumimoji="1" lang="ja-JP" altLang="en-US" dirty="0"/>
              <a:t>データ、申告書を準備して</a:t>
            </a:r>
            <a:r>
              <a:rPr kumimoji="1" lang="en-US" altLang="ja-JP" dirty="0"/>
              <a:t>CDE</a:t>
            </a:r>
            <a:r>
              <a:rPr kumimoji="1" lang="ja-JP" altLang="en-US" dirty="0"/>
              <a:t>システムにアップロードする申請手順の例を示していますが、詳しくは国土交通省のホームページなどでご確認ください。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14</a:t>
            </a:fld>
            <a:endParaRPr lang="en-US"/>
          </a:p>
        </p:txBody>
      </p:sp>
    </p:spTree>
    <p:extLst>
      <p:ext uri="{BB962C8B-B14F-4D97-AF65-F5344CB8AC3E}">
        <p14:creationId xmlns:p14="http://schemas.microsoft.com/office/powerpoint/2010/main" val="105391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15</a:t>
            </a:fld>
            <a:endParaRPr lang="en-US"/>
          </a:p>
        </p:txBody>
      </p:sp>
    </p:spTree>
    <p:extLst>
      <p:ext uri="{BB962C8B-B14F-4D97-AF65-F5344CB8AC3E}">
        <p14:creationId xmlns:p14="http://schemas.microsoft.com/office/powerpoint/2010/main" val="14179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様々なメディアで、</a:t>
            </a:r>
            <a:r>
              <a:rPr kumimoji="1" lang="en-US" altLang="ja-JP" dirty="0"/>
              <a:t>BIM</a:t>
            </a:r>
            <a:r>
              <a:rPr kumimoji="1" lang="ja-JP" altLang="en-US" dirty="0"/>
              <a:t>設計に関する設計者のメリットが紹介されていますが、ここでは代表的なものを４つ挙げています。</a:t>
            </a:r>
          </a:p>
          <a:p>
            <a:r>
              <a:rPr kumimoji="1" lang="ja-JP" altLang="en-US" dirty="0"/>
              <a:t>一つ目は、３次元で見せることによる関係者との合意形成におけるメリット、二つ目が、図面間の整合性を確保する際のメリット、三つ目が、</a:t>
            </a:r>
            <a:r>
              <a:rPr kumimoji="1" lang="en-US" altLang="ja-JP" dirty="0"/>
              <a:t>IT</a:t>
            </a:r>
            <a:r>
              <a:rPr kumimoji="1" lang="ja-JP" altLang="en-US" dirty="0"/>
              <a:t>環境を整えることで複数人による共同作業が可能になることのメリット、四つ目が、変更対応におけるメリットです。四つ目のメリットは、複数の図面を一つ一つ修正する手間が省けるという点で、特に設計が進んだ段階で顕著になります。</a:t>
            </a:r>
          </a:p>
          <a:p>
            <a:r>
              <a:rPr kumimoji="1" lang="ja-JP" altLang="en-US" dirty="0"/>
              <a:t>次に、</a:t>
            </a:r>
            <a:r>
              <a:rPr kumimoji="1" lang="en-US" altLang="ja-JP" dirty="0"/>
              <a:t>BIM</a:t>
            </a:r>
            <a:r>
              <a:rPr kumimoji="1" lang="ja-JP" altLang="en-US" dirty="0"/>
              <a:t>図面審査に取組むメリットですが、直接的なメリットは審査時間の短縮です。間接的には、先進的な取組み姿勢、合意形成や整合性確保に対する積極的な姿勢を示すメリットが考えられます。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16</a:t>
            </a:fld>
            <a:endParaRPr lang="en-US"/>
          </a:p>
        </p:txBody>
      </p:sp>
    </p:spTree>
    <p:extLst>
      <p:ext uri="{BB962C8B-B14F-4D97-AF65-F5344CB8AC3E}">
        <p14:creationId xmlns:p14="http://schemas.microsoft.com/office/powerpoint/2010/main" val="4009329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17</a:t>
            </a:fld>
            <a:endParaRPr lang="en-US"/>
          </a:p>
        </p:txBody>
      </p:sp>
    </p:spTree>
    <p:extLst>
      <p:ext uri="{BB962C8B-B14F-4D97-AF65-F5344CB8AC3E}">
        <p14:creationId xmlns:p14="http://schemas.microsoft.com/office/powerpoint/2010/main" val="3020080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a:t>
            </a:r>
            <a:r>
              <a:rPr kumimoji="1" lang="en-US" altLang="ja-JP" dirty="0"/>
              <a:t>BIM</a:t>
            </a:r>
            <a:r>
              <a:rPr kumimoji="1" lang="ja-JP" altLang="en-US" dirty="0"/>
              <a:t>図面審査に取組むにあたっての、一つのヒントをお伝えします。</a:t>
            </a:r>
          </a:p>
          <a:p>
            <a:r>
              <a:rPr kumimoji="1" lang="en-US" altLang="ja-JP" dirty="0"/>
              <a:t>BIM</a:t>
            </a:r>
            <a:r>
              <a:rPr kumimoji="1" lang="ja-JP" altLang="en-US" dirty="0"/>
              <a:t>図面審査の仕組みを理解し、入出力基準への適合チェックや、申告書の記入などに初めて取組む場合には相当の労力が必要になります。一方で、申告書の全ての項目に「〇」や「△」を付ける必要はありません。</a:t>
            </a:r>
          </a:p>
          <a:p>
            <a:r>
              <a:rPr kumimoji="1" lang="ja-JP" altLang="en-US" dirty="0"/>
              <a:t>このことから、最初は、比較的メリットの大きい項目にターゲットを絞って始めてみるという考え方もあります。一度、申告書を作成すれば、次回からはそれを下敷きとして使用することができますので、申請に係る労力はかなり軽減されるはずです。</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18</a:t>
            </a:fld>
            <a:endParaRPr lang="en-US"/>
          </a:p>
        </p:txBody>
      </p:sp>
    </p:spTree>
    <p:extLst>
      <p:ext uri="{BB962C8B-B14F-4D97-AF65-F5344CB8AC3E}">
        <p14:creationId xmlns:p14="http://schemas.microsoft.com/office/powerpoint/2010/main" val="1242279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意匠分野においては、次のスリーステップで</a:t>
            </a:r>
            <a:r>
              <a:rPr kumimoji="1" lang="en-US" altLang="ja-JP" dirty="0"/>
              <a:t>BIM</a:t>
            </a:r>
            <a:r>
              <a:rPr kumimoji="1" lang="ja-JP" altLang="en-US" dirty="0"/>
              <a:t>図面審査に取組むことが考えられます。あくまでも一つのアイデアですので、</a:t>
            </a:r>
            <a:r>
              <a:rPr kumimoji="1" lang="en-US" altLang="ja-JP" dirty="0"/>
              <a:t>BIM</a:t>
            </a:r>
            <a:r>
              <a:rPr kumimoji="1" lang="ja-JP" altLang="en-US" dirty="0"/>
              <a:t>設計に慣れた方など、これに縛られる必要はありません。</a:t>
            </a:r>
          </a:p>
          <a:p>
            <a:r>
              <a:rPr kumimoji="1" lang="ja-JP" altLang="en-US" dirty="0"/>
              <a:t>ステップ１は、計算機能の活用です。平面形状を切り出すための最小限の</a:t>
            </a:r>
            <a:r>
              <a:rPr kumimoji="1" lang="en-US" altLang="ja-JP" dirty="0"/>
              <a:t>BIM</a:t>
            </a:r>
            <a:r>
              <a:rPr kumimoji="1" lang="ja-JP" altLang="en-US" dirty="0"/>
              <a:t>モデルを作成して、延べ面積や室面積をコンピューターに計算させることで正確な数値が得られます。</a:t>
            </a:r>
          </a:p>
          <a:p>
            <a:r>
              <a:rPr kumimoji="1" lang="ja-JP" altLang="en-US" dirty="0"/>
              <a:t>ステップ２とステップ３では、</a:t>
            </a:r>
            <a:r>
              <a:rPr kumimoji="1" lang="en-US" altLang="ja-JP" dirty="0"/>
              <a:t>BIM</a:t>
            </a:r>
            <a:r>
              <a:rPr kumimoji="1" lang="ja-JP" altLang="en-US" dirty="0"/>
              <a:t>モデルから切り出して作成した図面などで、オブジェクトに関する表記が一致するというコンセプトを利用します。ただし、ステップ２の</a:t>
            </a:r>
            <a:r>
              <a:rPr kumimoji="1" lang="en-US" altLang="ja-JP" dirty="0"/>
              <a:t>BIM</a:t>
            </a:r>
            <a:r>
              <a:rPr kumimoji="1" lang="ja-JP" altLang="en-US" dirty="0"/>
              <a:t>モデルが平面形状を切り出すための最小限のものであるのに対して、ステップ３では、それに、立面、断面を構成する外壁、外部建具、床・天井などが追加されるという違いがあります。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19</a:t>
            </a:fld>
            <a:endParaRPr lang="en-US"/>
          </a:p>
        </p:txBody>
      </p:sp>
    </p:spTree>
    <p:extLst>
      <p:ext uri="{BB962C8B-B14F-4D97-AF65-F5344CB8AC3E}">
        <p14:creationId xmlns:p14="http://schemas.microsoft.com/office/powerpoint/2010/main" val="20190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この動画は、主に設計者を対象とし、来年４月から導入される「</a:t>
            </a:r>
            <a:r>
              <a:rPr kumimoji="1" lang="en-US" altLang="ja-JP" dirty="0"/>
              <a:t>BIM</a:t>
            </a:r>
            <a:r>
              <a:rPr kumimoji="1" lang="ja-JP" altLang="en-US" dirty="0"/>
              <a:t>図面審査」について、その概要とともに取組みのヒントをお伝えするものです。</a:t>
            </a:r>
          </a:p>
          <a:p>
            <a:r>
              <a:rPr kumimoji="1" lang="en-US" altLang="ja-JP" dirty="0"/>
              <a:t>BIM</a:t>
            </a:r>
            <a:r>
              <a:rPr kumimoji="1" lang="ja-JP" altLang="en-US" dirty="0"/>
              <a:t>を用いた設計に慣れた方から</a:t>
            </a:r>
            <a:r>
              <a:rPr kumimoji="1" lang="en-US" altLang="ja-JP" dirty="0"/>
              <a:t>BIM</a:t>
            </a:r>
            <a:r>
              <a:rPr kumimoji="1" lang="ja-JP" altLang="en-US" dirty="0"/>
              <a:t>初心者まで、様々な方に「</a:t>
            </a:r>
            <a:r>
              <a:rPr kumimoji="1" lang="en-US" altLang="ja-JP" dirty="0"/>
              <a:t>BIM</a:t>
            </a:r>
            <a:r>
              <a:rPr kumimoji="1" lang="ja-JP" altLang="en-US" dirty="0"/>
              <a:t>図面審査」の仕組みやメリットなどを知っていただき、この新しい制度に関心を持っていただくことを目的としています。</a:t>
            </a:r>
            <a:endParaRPr kumimoji="1" lang="en-US" altLang="ja-JP" dirty="0"/>
          </a:p>
          <a:p>
            <a:r>
              <a:rPr kumimoji="1" lang="ja-JP" altLang="en-US" dirty="0"/>
              <a:t>このため、制度の説明は極力簡潔にし、実務に役立つ内容に重点を置いた説明となっています。</a:t>
            </a:r>
            <a:endParaRPr kumimoji="1" lang="en-US" altLang="ja-JP" dirty="0"/>
          </a:p>
          <a:p>
            <a:r>
              <a:rPr kumimoji="1" lang="en-US" altLang="ja-JP" dirty="0"/>
              <a:t>BIM</a:t>
            </a:r>
            <a:r>
              <a:rPr kumimoji="1" lang="ja-JP" altLang="en-US" dirty="0"/>
              <a:t>図面審査の制度や手続きなどの詳細は、国土交通省のホームページなどでご確認ください。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2</a:t>
            </a:fld>
            <a:endParaRPr lang="en-US"/>
          </a:p>
        </p:txBody>
      </p:sp>
    </p:spTree>
    <p:extLst>
      <p:ext uri="{BB962C8B-B14F-4D97-AF65-F5344CB8AC3E}">
        <p14:creationId xmlns:p14="http://schemas.microsoft.com/office/powerpoint/2010/main" val="15497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改めてステップ１の解説をします。</a:t>
            </a:r>
          </a:p>
          <a:p>
            <a:r>
              <a:rPr kumimoji="1" lang="ja-JP" altLang="en-US" dirty="0"/>
              <a:t>面積算定において、コンピューターの「計算機能」を活用するためには、</a:t>
            </a:r>
            <a:r>
              <a:rPr kumimoji="1" lang="en-US" altLang="ja-JP" dirty="0"/>
              <a:t>BIM</a:t>
            </a:r>
            <a:r>
              <a:rPr kumimoji="1" lang="ja-JP" altLang="en-US" dirty="0"/>
              <a:t>モデルから切り出した平面形状を基に、延べ面積や室面積の求積範囲を指定する必要があります。</a:t>
            </a:r>
          </a:p>
          <a:p>
            <a:r>
              <a:rPr kumimoji="1" lang="ja-JP" altLang="en-US" dirty="0"/>
              <a:t>平面形状を切り出すためには、敷地境界線、方位、通り芯、部屋の境界線、領域や区域の境界線などを入力する必要があります。</a:t>
            </a:r>
          </a:p>
          <a:p>
            <a:r>
              <a:rPr kumimoji="1" lang="ja-JP" altLang="en-US" dirty="0"/>
              <a:t>逆に言えば、壁の高さ、床・天井・梁など一部のオブジェクトは作成しないことも可能です。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20</a:t>
            </a:fld>
            <a:endParaRPr lang="en-US"/>
          </a:p>
        </p:txBody>
      </p:sp>
    </p:spTree>
    <p:extLst>
      <p:ext uri="{BB962C8B-B14F-4D97-AF65-F5344CB8AC3E}">
        <p14:creationId xmlns:p14="http://schemas.microsoft.com/office/powerpoint/2010/main" val="2848514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実際に作成した</a:t>
            </a:r>
            <a:r>
              <a:rPr kumimoji="1" lang="en-US" altLang="ja-JP" dirty="0"/>
              <a:t>BIM</a:t>
            </a:r>
            <a:r>
              <a:rPr kumimoji="1" lang="ja-JP" altLang="en-US" dirty="0"/>
              <a:t>モデルを見てみましょう。</a:t>
            </a:r>
          </a:p>
          <a:p>
            <a:r>
              <a:rPr kumimoji="1" lang="ja-JP" altLang="en-US" dirty="0"/>
              <a:t>左のモデルで一部のオブジェクトは入力されていませんが、そこから平面形状が切り出せて、求積範囲が指定できています。</a:t>
            </a:r>
          </a:p>
          <a:p>
            <a:r>
              <a:rPr kumimoji="1" lang="ja-JP" altLang="en-US" dirty="0"/>
              <a:t>これにより、コンピューターの計算機能の活用が可能となり、正確な面積が算出されます。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21</a:t>
            </a:fld>
            <a:endParaRPr lang="en-US"/>
          </a:p>
        </p:txBody>
      </p:sp>
    </p:spTree>
    <p:extLst>
      <p:ext uri="{BB962C8B-B14F-4D97-AF65-F5344CB8AC3E}">
        <p14:creationId xmlns:p14="http://schemas.microsoft.com/office/powerpoint/2010/main" val="1887824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次に、ステップ２に関する解説です。</a:t>
            </a:r>
          </a:p>
          <a:p>
            <a:r>
              <a:rPr kumimoji="1" lang="ja-JP" altLang="en-US" dirty="0"/>
              <a:t>このスライドでは、ステップ１で平面形状を切り出すために作成した</a:t>
            </a:r>
            <a:r>
              <a:rPr kumimoji="1" lang="en-US" altLang="ja-JP" dirty="0"/>
              <a:t>BIM</a:t>
            </a:r>
            <a:r>
              <a:rPr kumimoji="1" lang="ja-JP" altLang="en-US" dirty="0"/>
              <a:t>モデルをベースに、排煙種別、防火区画、建具記号などの情報を基準に従って入力することで、そのモデルから切り出した配置図、平面図、仕上げ表、防火区画図などで、オブジェクトの位置や形、室名などの表記が一致する様子を図解していま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22</a:t>
            </a:fld>
            <a:endParaRPr lang="en-US"/>
          </a:p>
        </p:txBody>
      </p:sp>
    </p:spTree>
    <p:extLst>
      <p:ext uri="{BB962C8B-B14F-4D97-AF65-F5344CB8AC3E}">
        <p14:creationId xmlns:p14="http://schemas.microsoft.com/office/powerpoint/2010/main" val="2144694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ステップ３は、ステップ２の平面図などにおける表記の一致を、立面図や断面図にまで拡大させたものです。</a:t>
            </a:r>
          </a:p>
          <a:p>
            <a:r>
              <a:rPr kumimoji="1" lang="ja-JP" altLang="en-US" dirty="0"/>
              <a:t>外壁、外部建具、床・天井などのモデル化が必要になりますが、これで意匠</a:t>
            </a:r>
            <a:r>
              <a:rPr kumimoji="1" lang="en-US" altLang="ja-JP" dirty="0"/>
              <a:t>BIM</a:t>
            </a:r>
            <a:r>
              <a:rPr kumimoji="1" lang="ja-JP" altLang="en-US" dirty="0"/>
              <a:t>モデルとしての一通りのオブジェクトが揃った形になります。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23</a:t>
            </a:fld>
            <a:endParaRPr lang="en-US"/>
          </a:p>
        </p:txBody>
      </p:sp>
    </p:spTree>
    <p:extLst>
      <p:ext uri="{BB962C8B-B14F-4D97-AF65-F5344CB8AC3E}">
        <p14:creationId xmlns:p14="http://schemas.microsoft.com/office/powerpoint/2010/main" val="1361272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構造分野、設備分野での</a:t>
            </a:r>
            <a:r>
              <a:rPr kumimoji="1" lang="en-US" altLang="ja-JP" dirty="0"/>
              <a:t>BIM</a:t>
            </a:r>
            <a:r>
              <a:rPr kumimoji="1" lang="ja-JP" altLang="en-US" dirty="0"/>
              <a:t>図面審査への取組みについても、次のように段階的に行うことが考えられます。</a:t>
            </a:r>
          </a:p>
          <a:p>
            <a:r>
              <a:rPr kumimoji="1" lang="ja-JP" altLang="en-US" dirty="0"/>
              <a:t>構造分野においては、まずは、躯体モデルから切り出した軸ぐみ図、ふせ図においてオブジェクトの位置や形、記号などの情報の整合性を確保して申告対象とし、次のステップとして、断面リストや各種詳細図などに拡張することが考えられます。</a:t>
            </a:r>
          </a:p>
          <a:p>
            <a:r>
              <a:rPr kumimoji="1" lang="ja-JP" altLang="en-US" dirty="0"/>
              <a:t>設備分野においては、まずは、平面形状をベースとした配置図、平面図、機器表・器具表を申告対象とし、次のステップとして、立面図や系統図に拡張することが考えられます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24</a:t>
            </a:fld>
            <a:endParaRPr lang="en-US"/>
          </a:p>
        </p:txBody>
      </p:sp>
    </p:spTree>
    <p:extLst>
      <p:ext uri="{BB962C8B-B14F-4D97-AF65-F5344CB8AC3E}">
        <p14:creationId xmlns:p14="http://schemas.microsoft.com/office/powerpoint/2010/main" val="2313605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25</a:t>
            </a:fld>
            <a:endParaRPr lang="en-US"/>
          </a:p>
        </p:txBody>
      </p:sp>
    </p:spTree>
    <p:extLst>
      <p:ext uri="{BB962C8B-B14F-4D97-AF65-F5344CB8AC3E}">
        <p14:creationId xmlns:p14="http://schemas.microsoft.com/office/powerpoint/2010/main" val="4252429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ここからは、申告書作成のポイントについて解説します。</a:t>
            </a:r>
          </a:p>
          <a:p>
            <a:r>
              <a:rPr kumimoji="1" lang="ja-JP" altLang="en-US" dirty="0"/>
              <a:t>繰り返しになりますが、申告書に「〇」や「△」を付けるのは、あくまで設計者が「</a:t>
            </a:r>
            <a:r>
              <a:rPr kumimoji="1" lang="en-US" altLang="ja-JP" dirty="0"/>
              <a:t>BIM</a:t>
            </a:r>
            <a:r>
              <a:rPr kumimoji="1" lang="ja-JP" altLang="en-US" dirty="0"/>
              <a:t>由来の記載の整合」を確認した場合に限られます。このスライドでは、敷地境界線の形状に関する項目について、配置図と１階平面図に「〇」が付いていますが、このことにより、これら二つの図面における</a:t>
            </a:r>
            <a:r>
              <a:rPr kumimoji="1" lang="en-US" altLang="ja-JP" dirty="0"/>
              <a:t>BIM</a:t>
            </a:r>
            <a:r>
              <a:rPr kumimoji="1" lang="ja-JP" altLang="en-US" dirty="0"/>
              <a:t>由来の記載の整合を申告したことになります。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26</a:t>
            </a:fld>
            <a:endParaRPr lang="en-US"/>
          </a:p>
        </p:txBody>
      </p:sp>
    </p:spTree>
    <p:extLst>
      <p:ext uri="{BB962C8B-B14F-4D97-AF65-F5344CB8AC3E}">
        <p14:creationId xmlns:p14="http://schemas.microsoft.com/office/powerpoint/2010/main" val="2786239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先ほど、意匠分野における</a:t>
            </a:r>
            <a:r>
              <a:rPr kumimoji="1" lang="en-US" altLang="ja-JP" dirty="0"/>
              <a:t>BIM</a:t>
            </a:r>
            <a:r>
              <a:rPr kumimoji="1" lang="ja-JP" altLang="en-US" dirty="0"/>
              <a:t>図面審査の導入のスリーステップについてご提案しましたが、ここでは、平面形状を切り出せるレベルの</a:t>
            </a:r>
            <a:r>
              <a:rPr kumimoji="1" lang="en-US" altLang="ja-JP" dirty="0"/>
              <a:t>BIM</a:t>
            </a:r>
            <a:r>
              <a:rPr kumimoji="1" lang="ja-JP" altLang="en-US" dirty="0"/>
              <a:t>モデルを想定した申告書の例をお示します。</a:t>
            </a:r>
          </a:p>
          <a:p>
            <a:r>
              <a:rPr kumimoji="1" lang="ja-JP" altLang="en-US" dirty="0"/>
              <a:t>ステップ１の狙いは面積の検ざんを省略することでしたので、建築面積と延べ床面積に関する項目の該当図面に「〇」が付いています。スライドの赤囲みの部分です。また、青囲みの部分には、配置図や平面図にステップ２の狙いである「形状、属性の同期」の該当項目に「○」が付いています。これはあくまで一例ですので、各設計者によるケースバイケースの判断が必要になりま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27</a:t>
            </a:fld>
            <a:endParaRPr lang="en-US"/>
          </a:p>
        </p:txBody>
      </p:sp>
    </p:spTree>
    <p:extLst>
      <p:ext uri="{BB962C8B-B14F-4D97-AF65-F5344CB8AC3E}">
        <p14:creationId xmlns:p14="http://schemas.microsoft.com/office/powerpoint/2010/main" val="534432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28</a:t>
            </a:fld>
            <a:endParaRPr lang="en-US"/>
          </a:p>
        </p:txBody>
      </p:sp>
    </p:spTree>
    <p:extLst>
      <p:ext uri="{BB962C8B-B14F-4D97-AF65-F5344CB8AC3E}">
        <p14:creationId xmlns:p14="http://schemas.microsoft.com/office/powerpoint/2010/main" val="1764159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BIM</a:t>
            </a:r>
            <a:r>
              <a:rPr kumimoji="1" lang="ja-JP" altLang="en-US" dirty="0"/>
              <a:t>図面審査は</a:t>
            </a:r>
            <a:r>
              <a:rPr kumimoji="1" lang="en-US" altLang="ja-JP" dirty="0"/>
              <a:t>BIM</a:t>
            </a:r>
            <a:r>
              <a:rPr kumimoji="1" lang="ja-JP" altLang="en-US" dirty="0"/>
              <a:t>の普及を後押しすることを狙いとした制度ですが、</a:t>
            </a:r>
            <a:r>
              <a:rPr kumimoji="1" lang="en-US" altLang="ja-JP" dirty="0"/>
              <a:t>BIM</a:t>
            </a:r>
            <a:r>
              <a:rPr kumimoji="1" lang="ja-JP" altLang="en-US" dirty="0"/>
              <a:t>の導入には相当の費用と労力が必要ですから、この制度の利用だけを目的として</a:t>
            </a:r>
            <a:r>
              <a:rPr kumimoji="1" lang="en-US" altLang="ja-JP" dirty="0"/>
              <a:t>BIM</a:t>
            </a:r>
            <a:r>
              <a:rPr kumimoji="1" lang="ja-JP" altLang="en-US" dirty="0"/>
              <a:t>を初めるのではなく、それぞれの方が</a:t>
            </a:r>
            <a:r>
              <a:rPr kumimoji="1" lang="en-US" altLang="ja-JP" dirty="0"/>
              <a:t>BIM</a:t>
            </a:r>
            <a:r>
              <a:rPr kumimoji="1" lang="ja-JP" altLang="en-US" dirty="0"/>
              <a:t>導入の目的を明確にして取り組まれることが重要です。</a:t>
            </a:r>
          </a:p>
          <a:p>
            <a:r>
              <a:rPr kumimoji="1" lang="en-US" altLang="ja-JP" dirty="0"/>
              <a:t>BIM</a:t>
            </a:r>
            <a:r>
              <a:rPr kumimoji="1" lang="ja-JP" altLang="en-US" dirty="0"/>
              <a:t>の操作に精通した設計者に話を聞くと、</a:t>
            </a:r>
            <a:r>
              <a:rPr kumimoji="1" lang="en-US" altLang="ja-JP" dirty="0"/>
              <a:t>BIM</a:t>
            </a:r>
            <a:r>
              <a:rPr kumimoji="1" lang="ja-JP" altLang="en-US" dirty="0"/>
              <a:t>導入当初は作業効率が低下するが、スキルアップとともに効率は向上し、一旦</a:t>
            </a:r>
            <a:r>
              <a:rPr kumimoji="1" lang="en-US" altLang="ja-JP" dirty="0"/>
              <a:t>BIM</a:t>
            </a:r>
            <a:r>
              <a:rPr kumimoji="1" lang="ja-JP" altLang="en-US" dirty="0"/>
              <a:t>設計に慣れてしまうと</a:t>
            </a:r>
            <a:r>
              <a:rPr kumimoji="1" lang="en-US" altLang="ja-JP" dirty="0"/>
              <a:t>CAD</a:t>
            </a:r>
            <a:r>
              <a:rPr kumimoji="1" lang="ja-JP" altLang="en-US" dirty="0"/>
              <a:t>で図面を一から作成する気にならないと言う方もいます。</a:t>
            </a:r>
          </a:p>
          <a:p>
            <a:r>
              <a:rPr kumimoji="1" lang="ja-JP" altLang="en-US" dirty="0"/>
              <a:t>グラフでお示ししたのは、２次元</a:t>
            </a:r>
            <a:r>
              <a:rPr kumimoji="1" lang="en-US" altLang="ja-JP" dirty="0"/>
              <a:t>CAD</a:t>
            </a:r>
            <a:r>
              <a:rPr kumimoji="1" lang="ja-JP" altLang="en-US" dirty="0"/>
              <a:t>による作業効率を</a:t>
            </a:r>
            <a:r>
              <a:rPr kumimoji="1" lang="en-US" altLang="ja-JP" dirty="0"/>
              <a:t>100</a:t>
            </a:r>
            <a:r>
              <a:rPr kumimoji="1" lang="ja-JP" altLang="en-US" dirty="0"/>
              <a:t>とした場合の</a:t>
            </a:r>
            <a:r>
              <a:rPr kumimoji="1" lang="en-US" altLang="ja-JP" dirty="0"/>
              <a:t>BIM</a:t>
            </a:r>
            <a:r>
              <a:rPr kumimoji="1" lang="ja-JP" altLang="en-US" dirty="0"/>
              <a:t>習熟度と作業効率の相関イメージです。平面図、立面図、断面図の作成を念頭においた場合の、</a:t>
            </a:r>
            <a:r>
              <a:rPr kumimoji="1" lang="en-US" altLang="ja-JP" dirty="0"/>
              <a:t>BIM</a:t>
            </a:r>
            <a:r>
              <a:rPr kumimoji="1" lang="ja-JP" altLang="en-US" dirty="0"/>
              <a:t>習熟者の感覚によるものです。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29</a:t>
            </a:fld>
            <a:endParaRPr lang="en-US"/>
          </a:p>
        </p:txBody>
      </p:sp>
    </p:spTree>
    <p:extLst>
      <p:ext uri="{BB962C8B-B14F-4D97-AF65-F5344CB8AC3E}">
        <p14:creationId xmlns:p14="http://schemas.microsoft.com/office/powerpoint/2010/main" val="2352721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この動画では、ご覧の</a:t>
            </a:r>
            <a:r>
              <a:rPr kumimoji="1" lang="en-US" altLang="ja-JP" dirty="0"/>
              <a:t>6</a:t>
            </a:r>
            <a:r>
              <a:rPr kumimoji="1" lang="ja-JP" altLang="en-US" dirty="0"/>
              <a:t>つの内容についてご説明します。</a:t>
            </a:r>
            <a:endParaRPr kumimoji="1" lang="en-US" altLang="ja-JP" dirty="0"/>
          </a:p>
          <a:p>
            <a:r>
              <a:rPr kumimoji="1" lang="ja-JP" altLang="en-US" dirty="0"/>
              <a:t>まず、</a:t>
            </a:r>
            <a:r>
              <a:rPr kumimoji="1" lang="en-US" altLang="ja-JP" dirty="0"/>
              <a:t>BIM</a:t>
            </a:r>
            <a:r>
              <a:rPr kumimoji="1" lang="ja-JP" altLang="en-US" dirty="0"/>
              <a:t>図面審査の位置づけや狙い、基本的な仕組みなどを簡単にご説明し、次に設計者にとってのメリットをご紹介します。</a:t>
            </a:r>
            <a:endParaRPr kumimoji="1" lang="en-US" altLang="ja-JP" dirty="0"/>
          </a:p>
          <a:p>
            <a:r>
              <a:rPr kumimoji="1" lang="ja-JP" altLang="en-US" dirty="0"/>
              <a:t>最後に、</a:t>
            </a:r>
            <a:r>
              <a:rPr kumimoji="1" lang="en-US" altLang="ja-JP" dirty="0"/>
              <a:t>BIM</a:t>
            </a:r>
            <a:r>
              <a:rPr kumimoji="1" lang="ja-JP" altLang="en-US" dirty="0"/>
              <a:t>図面審査を始めるにあたってのヒントや申告書作成のポイント、</a:t>
            </a:r>
            <a:r>
              <a:rPr kumimoji="1" lang="en-US" altLang="ja-JP" dirty="0"/>
              <a:t>BIM</a:t>
            </a:r>
            <a:r>
              <a:rPr kumimoji="1" lang="ja-JP" altLang="en-US" dirty="0"/>
              <a:t>設計の留意点について解説します。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3</a:t>
            </a:fld>
            <a:endParaRPr lang="en-US"/>
          </a:p>
        </p:txBody>
      </p:sp>
    </p:spTree>
    <p:extLst>
      <p:ext uri="{BB962C8B-B14F-4D97-AF65-F5344CB8AC3E}">
        <p14:creationId xmlns:p14="http://schemas.microsoft.com/office/powerpoint/2010/main" val="3812390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BIM</a:t>
            </a:r>
            <a:r>
              <a:rPr kumimoji="1" lang="ja-JP" altLang="en-US" dirty="0"/>
              <a:t>を用いるか否かによらず、設計者は設計図書に誤謬を生じさせないようにしなければなりません。</a:t>
            </a:r>
          </a:p>
          <a:p>
            <a:r>
              <a:rPr kumimoji="1" lang="ja-JP" altLang="en-US" dirty="0"/>
              <a:t>しかし</a:t>
            </a:r>
            <a:r>
              <a:rPr kumimoji="1" lang="en-US" altLang="ja-JP" dirty="0"/>
              <a:t>BIM</a:t>
            </a:r>
            <a:r>
              <a:rPr kumimoji="1" lang="ja-JP" altLang="en-US" dirty="0"/>
              <a:t>図面審査では、仮に申告箇所に誤謬があった場合、そこに審査段階のチェックが働きませんので特に注意が必要です。</a:t>
            </a:r>
          </a:p>
          <a:p>
            <a:r>
              <a:rPr kumimoji="1" lang="ja-JP" altLang="en-US" dirty="0"/>
              <a:t>ここでは、誤謬の発生リスクを極力低減させることを目的として、</a:t>
            </a:r>
            <a:r>
              <a:rPr kumimoji="1" lang="en-US" altLang="ja-JP" dirty="0"/>
              <a:t>BIM</a:t>
            </a:r>
            <a:r>
              <a:rPr kumimoji="1" lang="ja-JP" altLang="en-US" dirty="0"/>
              <a:t>設計に特有の留意点を３点挙げています。</a:t>
            </a:r>
          </a:p>
          <a:p>
            <a:r>
              <a:rPr kumimoji="1" lang="ja-JP" altLang="en-US" dirty="0"/>
              <a:t>まず、２次元加筆した線分、記号、文字などは、</a:t>
            </a:r>
            <a:r>
              <a:rPr kumimoji="1" lang="en-US" altLang="ja-JP" dirty="0"/>
              <a:t>BIM</a:t>
            </a:r>
            <a:r>
              <a:rPr kumimoji="1" lang="ja-JP" altLang="en-US" dirty="0"/>
              <a:t>モデルを修正しても自動では修正されないため、そういった</a:t>
            </a:r>
            <a:r>
              <a:rPr kumimoji="1" lang="en-US" altLang="ja-JP" dirty="0"/>
              <a:t>BIM</a:t>
            </a:r>
            <a:r>
              <a:rPr kumimoji="1" lang="ja-JP" altLang="en-US" dirty="0"/>
              <a:t>モデルと連動しない箇所がどこか、設計者として判別できるようにしておく必要があります。　</a:t>
            </a:r>
          </a:p>
          <a:p>
            <a:r>
              <a:rPr kumimoji="1" lang="ja-JP" altLang="en-US" dirty="0"/>
              <a:t>次に、モデルを切り出す断面位置を誤ると、例えば高窓が</a:t>
            </a:r>
            <a:r>
              <a:rPr kumimoji="1" lang="en-US" altLang="ja-JP" dirty="0"/>
              <a:t>BIM</a:t>
            </a:r>
            <a:r>
              <a:rPr kumimoji="1" lang="ja-JP" altLang="en-US" dirty="0"/>
              <a:t>モデルの水平断面に現れて来ないなど、意図した図面にならない場合がありますので、</a:t>
            </a:r>
            <a:r>
              <a:rPr kumimoji="1" lang="en-US" altLang="ja-JP" dirty="0"/>
              <a:t>BIM</a:t>
            </a:r>
            <a:r>
              <a:rPr kumimoji="1" lang="ja-JP" altLang="en-US" dirty="0"/>
              <a:t>ソフトウェアの作図表現設定を慎重に行う必要があります。</a:t>
            </a:r>
          </a:p>
          <a:p>
            <a:r>
              <a:rPr kumimoji="1" lang="ja-JP" altLang="en-US" dirty="0"/>
              <a:t>さらに、</a:t>
            </a:r>
            <a:r>
              <a:rPr kumimoji="1" lang="en-US" altLang="ja-JP" dirty="0"/>
              <a:t>BIM</a:t>
            </a:r>
            <a:r>
              <a:rPr kumimoji="1" lang="ja-JP" altLang="en-US" dirty="0"/>
              <a:t>ソフトは作業環境をカスタマイズすることができますが、そうであるがゆえに、設計者が作業環境の設定内容を十分把握していないと意図しないミスが誘発される場合があります。</a:t>
            </a:r>
          </a:p>
          <a:p>
            <a:r>
              <a:rPr kumimoji="1" lang="ja-JP" altLang="en-US" dirty="0"/>
              <a:t>その他にも、</a:t>
            </a:r>
            <a:r>
              <a:rPr kumimoji="1" lang="en-US" altLang="ja-JP" dirty="0"/>
              <a:t>BIM</a:t>
            </a:r>
            <a:r>
              <a:rPr kumimoji="1" lang="ja-JP" altLang="en-US" dirty="0"/>
              <a:t>設計に特有の留意点がありますので、設計者として慎重な対応が必要です。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30</a:t>
            </a:fld>
            <a:endParaRPr lang="en-US"/>
          </a:p>
        </p:txBody>
      </p:sp>
    </p:spTree>
    <p:extLst>
      <p:ext uri="{BB962C8B-B14F-4D97-AF65-F5344CB8AC3E}">
        <p14:creationId xmlns:p14="http://schemas.microsoft.com/office/powerpoint/2010/main" val="2268238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31</a:t>
            </a:fld>
            <a:endParaRPr lang="en-US"/>
          </a:p>
        </p:txBody>
      </p:sp>
    </p:spTree>
    <p:extLst>
      <p:ext uri="{BB962C8B-B14F-4D97-AF65-F5344CB8AC3E}">
        <p14:creationId xmlns:p14="http://schemas.microsoft.com/office/powerpoint/2010/main" val="1359081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ここまで、</a:t>
            </a:r>
            <a:r>
              <a:rPr kumimoji="1" lang="en-US" altLang="ja-JP" dirty="0"/>
              <a:t>BIM</a:t>
            </a:r>
            <a:r>
              <a:rPr kumimoji="1" lang="ja-JP" altLang="en-US" dirty="0"/>
              <a:t>図面審査の概要とヒントをお伝えしてきましたが、</a:t>
            </a:r>
            <a:r>
              <a:rPr kumimoji="1" lang="en-US" altLang="ja-JP" dirty="0"/>
              <a:t>BIM</a:t>
            </a:r>
            <a:r>
              <a:rPr kumimoji="1" lang="ja-JP" altLang="en-US" dirty="0"/>
              <a:t>ライブラリ技術研究組合では、</a:t>
            </a:r>
            <a:r>
              <a:rPr kumimoji="1" lang="en-US" altLang="ja-JP" dirty="0"/>
              <a:t>BIM</a:t>
            </a:r>
            <a:r>
              <a:rPr kumimoji="1" lang="ja-JP" altLang="en-US" dirty="0"/>
              <a:t>図面審査に取り組む設計者等に向けて、ご覧の参考資料をホームページ上で公開しています。国内で市販されている複数の</a:t>
            </a:r>
            <a:r>
              <a:rPr kumimoji="1" lang="en-US" altLang="ja-JP" dirty="0"/>
              <a:t>BIM</a:t>
            </a:r>
            <a:r>
              <a:rPr kumimoji="1" lang="ja-JP" altLang="en-US" dirty="0"/>
              <a:t>ソフトウェアに対応しています。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32</a:t>
            </a:fld>
            <a:endParaRPr lang="en-US"/>
          </a:p>
        </p:txBody>
      </p:sp>
    </p:spTree>
    <p:extLst>
      <p:ext uri="{BB962C8B-B14F-4D97-AF65-F5344CB8AC3E}">
        <p14:creationId xmlns:p14="http://schemas.microsoft.com/office/powerpoint/2010/main" val="1554885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サンプルモデルは「</a:t>
            </a:r>
            <a:r>
              <a:rPr kumimoji="1" lang="en-US" altLang="ja-JP" dirty="0"/>
              <a:t>S</a:t>
            </a:r>
            <a:r>
              <a:rPr kumimoji="1" lang="ja-JP" altLang="en-US" dirty="0"/>
              <a:t>造１０００㎡事務所モデル」と「</a:t>
            </a:r>
            <a:r>
              <a:rPr kumimoji="1" lang="en-US" altLang="ja-JP" dirty="0"/>
              <a:t>RC</a:t>
            </a:r>
            <a:r>
              <a:rPr kumimoji="1" lang="ja-JP" altLang="en-US" dirty="0"/>
              <a:t>造</a:t>
            </a:r>
            <a:r>
              <a:rPr kumimoji="1" lang="en-US" altLang="ja-JP" dirty="0"/>
              <a:t>3000</a:t>
            </a:r>
            <a:r>
              <a:rPr kumimoji="1" lang="ja-JP" altLang="en-US" dirty="0"/>
              <a:t>㎡庁舎モデル」の２種類を公開しています。ソフトウェアごとの参考資料の一覧表はご覧のとおりですが、サンプルモデルや確認申請図などが、簡単な登録で自由にダウンロードいただけますので、ご活用ください。</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33</a:t>
            </a:fld>
            <a:endParaRPr lang="en-US"/>
          </a:p>
        </p:txBody>
      </p:sp>
    </p:spTree>
    <p:extLst>
      <p:ext uri="{BB962C8B-B14F-4D97-AF65-F5344CB8AC3E}">
        <p14:creationId xmlns:p14="http://schemas.microsoft.com/office/powerpoint/2010/main" val="3281455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結びに、</a:t>
            </a:r>
          </a:p>
          <a:p>
            <a:r>
              <a:rPr kumimoji="1" lang="ja-JP" altLang="en-US" dirty="0"/>
              <a:t>２０２９年春には、</a:t>
            </a:r>
            <a:r>
              <a:rPr kumimoji="1" lang="en-US" altLang="ja-JP" dirty="0"/>
              <a:t>BIM</a:t>
            </a:r>
            <a:r>
              <a:rPr kumimoji="1" lang="ja-JP" altLang="en-US" dirty="0"/>
              <a:t>データを審査対象とする「</a:t>
            </a:r>
            <a:r>
              <a:rPr kumimoji="1" lang="en-US" altLang="ja-JP" dirty="0"/>
              <a:t>BIM</a:t>
            </a:r>
            <a:r>
              <a:rPr kumimoji="1" lang="ja-JP" altLang="en-US" dirty="0"/>
              <a:t>データ審査」の開始が予定されるなど、建築生産プロセスの「</a:t>
            </a:r>
            <a:r>
              <a:rPr kumimoji="1" lang="en-US" altLang="ja-JP" dirty="0"/>
              <a:t>DX</a:t>
            </a:r>
            <a:r>
              <a:rPr kumimoji="1" lang="ja-JP" altLang="en-US" dirty="0"/>
              <a:t>化」は今後も進展していくことが予想されます。またその過程で、</a:t>
            </a:r>
            <a:r>
              <a:rPr kumimoji="1" lang="en-US" altLang="ja-JP" dirty="0"/>
              <a:t>BIM</a:t>
            </a:r>
            <a:r>
              <a:rPr kumimoji="1" lang="ja-JP" altLang="en-US" dirty="0"/>
              <a:t>データの作成に要する労力や費用、</a:t>
            </a:r>
            <a:r>
              <a:rPr kumimoji="1" lang="en-US" altLang="ja-JP" dirty="0"/>
              <a:t>BIM</a:t>
            </a:r>
            <a:r>
              <a:rPr kumimoji="1" lang="ja-JP" altLang="en-US" dirty="0"/>
              <a:t>データの権利に関する考え方の整理も進められていくと思われます。</a:t>
            </a:r>
          </a:p>
          <a:p>
            <a:r>
              <a:rPr kumimoji="1" lang="ja-JP" altLang="en-US" dirty="0"/>
              <a:t>この動画が、皆様が「</a:t>
            </a:r>
            <a:r>
              <a:rPr kumimoji="1" lang="en-US" altLang="ja-JP" dirty="0"/>
              <a:t>DX</a:t>
            </a:r>
            <a:r>
              <a:rPr kumimoji="1" lang="ja-JP" altLang="en-US" dirty="0"/>
              <a:t>化」に向けて一歩を踏み出すきっかけになれば幸いです。</a:t>
            </a:r>
          </a:p>
          <a:p>
            <a:r>
              <a:rPr kumimoji="1" lang="ja-JP" altLang="en-US" dirty="0"/>
              <a:t>ご視聴ありがとうございました。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34</a:t>
            </a:fld>
            <a:endParaRPr lang="en-US"/>
          </a:p>
        </p:txBody>
      </p:sp>
    </p:spTree>
    <p:extLst>
      <p:ext uri="{BB962C8B-B14F-4D97-AF65-F5344CB8AC3E}">
        <p14:creationId xmlns:p14="http://schemas.microsoft.com/office/powerpoint/2010/main" val="2695049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4</a:t>
            </a:fld>
            <a:endParaRPr lang="en-US"/>
          </a:p>
        </p:txBody>
      </p:sp>
    </p:spTree>
    <p:extLst>
      <p:ext uri="{BB962C8B-B14F-4D97-AF65-F5344CB8AC3E}">
        <p14:creationId xmlns:p14="http://schemas.microsoft.com/office/powerpoint/2010/main" val="3194777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a:t>
            </a:r>
            <a:r>
              <a:rPr kumimoji="1" lang="en-US" altLang="ja-JP" dirty="0"/>
              <a:t>BIM</a:t>
            </a:r>
            <a:r>
              <a:rPr kumimoji="1" lang="ja-JP" altLang="en-US" dirty="0"/>
              <a:t>図面審査の位置づけや狙いについてです。</a:t>
            </a:r>
            <a:endParaRPr kumimoji="1" lang="en-US" altLang="ja-JP" dirty="0"/>
          </a:p>
          <a:p>
            <a:r>
              <a:rPr kumimoji="1" lang="ja-JP" altLang="en-US" dirty="0"/>
              <a:t>スライドの左隅にあるように、現在の建築確認は</a:t>
            </a:r>
            <a:r>
              <a:rPr kumimoji="1" lang="en-US" altLang="ja-JP" dirty="0"/>
              <a:t>CAD</a:t>
            </a:r>
            <a:r>
              <a:rPr kumimoji="1" lang="ja-JP" altLang="en-US" dirty="0"/>
              <a:t>などで作成された２じげん図面による審査となっています。</a:t>
            </a:r>
            <a:endParaRPr kumimoji="1" lang="en-US" altLang="ja-JP" dirty="0"/>
          </a:p>
          <a:p>
            <a:r>
              <a:rPr kumimoji="1" lang="ja-JP" altLang="en-US" dirty="0"/>
              <a:t>２０２６年４月から開始される</a:t>
            </a:r>
            <a:r>
              <a:rPr kumimoji="1" lang="en-US" altLang="ja-JP" dirty="0"/>
              <a:t>BIM</a:t>
            </a:r>
            <a:r>
              <a:rPr kumimoji="1" lang="ja-JP" altLang="en-US" dirty="0"/>
              <a:t>図面審査についても、審査対象が２じげん図面であることは今と変わりませんが、</a:t>
            </a:r>
            <a:r>
              <a:rPr kumimoji="1" lang="en-US" altLang="ja-JP" dirty="0"/>
              <a:t>BIM</a:t>
            </a:r>
            <a:r>
              <a:rPr kumimoji="1" lang="ja-JP" altLang="en-US" dirty="0"/>
              <a:t>設計の特徴を活かして、審査の一部を省略できる仕組みとなっています。このことによって</a:t>
            </a:r>
            <a:r>
              <a:rPr kumimoji="1" lang="en-US" altLang="ja-JP" dirty="0"/>
              <a:t>BIM</a:t>
            </a:r>
            <a:r>
              <a:rPr kumimoji="1" lang="ja-JP" altLang="en-US" dirty="0"/>
              <a:t>活用の普及を後押しする狙いがあります。</a:t>
            </a:r>
            <a:endParaRPr kumimoji="1" lang="en-US" altLang="ja-JP" dirty="0"/>
          </a:p>
          <a:p>
            <a:r>
              <a:rPr kumimoji="1" lang="en-US" altLang="ja-JP" dirty="0"/>
              <a:t>BIM</a:t>
            </a:r>
            <a:r>
              <a:rPr kumimoji="1" lang="ja-JP" altLang="en-US" dirty="0"/>
              <a:t>図面審査の次のステップとして</a:t>
            </a:r>
            <a:r>
              <a:rPr kumimoji="1" lang="en-US" altLang="ja-JP" dirty="0"/>
              <a:t>BIM</a:t>
            </a:r>
            <a:r>
              <a:rPr kumimoji="1" lang="ja-JP" altLang="en-US" dirty="0"/>
              <a:t>データ審査が予定されていますが、こちらは審査対象に</a:t>
            </a:r>
            <a:r>
              <a:rPr kumimoji="1" lang="en-US" altLang="ja-JP" dirty="0"/>
              <a:t>BIM</a:t>
            </a:r>
            <a:r>
              <a:rPr kumimoji="1" lang="ja-JP" altLang="en-US" dirty="0"/>
              <a:t>データが含まれる予定です。そのために必要な</a:t>
            </a:r>
            <a:r>
              <a:rPr kumimoji="1" lang="en-US" altLang="ja-JP" dirty="0"/>
              <a:t>BIM</a:t>
            </a:r>
            <a:r>
              <a:rPr kumimoji="1" lang="ja-JP" altLang="en-US" dirty="0"/>
              <a:t>データの標準化が進むことによって、将来的に、施工、維持管理を含む建築物のライフサイクルに亘る</a:t>
            </a:r>
            <a:r>
              <a:rPr kumimoji="1" lang="en-US" altLang="ja-JP" dirty="0"/>
              <a:t>BIM</a:t>
            </a:r>
            <a:r>
              <a:rPr kumimoji="1" lang="ja-JP" altLang="en-US" dirty="0"/>
              <a:t>データの活用促進が期待されています。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5</a:t>
            </a:fld>
            <a:endParaRPr lang="en-US"/>
          </a:p>
        </p:txBody>
      </p:sp>
    </p:spTree>
    <p:extLst>
      <p:ext uri="{BB962C8B-B14F-4D97-AF65-F5344CB8AC3E}">
        <p14:creationId xmlns:p14="http://schemas.microsoft.com/office/powerpoint/2010/main" val="882001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このスライドでは、さらに将来の構想が示されています。申請手続きのオンライン化と</a:t>
            </a:r>
            <a:r>
              <a:rPr kumimoji="1" lang="en-US" altLang="ja-JP" dirty="0"/>
              <a:t>BIM</a:t>
            </a:r>
            <a:r>
              <a:rPr kumimoji="1" lang="ja-JP" altLang="en-US" dirty="0"/>
              <a:t>データの共有が進むことによって建築物に関するデータが蓄積され、それら蓄積されたデータを</a:t>
            </a:r>
            <a:r>
              <a:rPr kumimoji="1" lang="en-US" altLang="ja-JP" dirty="0"/>
              <a:t>AI</a:t>
            </a:r>
            <a:r>
              <a:rPr kumimoji="1" lang="ja-JP" altLang="en-US" dirty="0"/>
              <a:t>の助けを借りて分析することにより、まちづくりや防災、流通などの社会問題の解決につなげていく未来が描かれています。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6</a:t>
            </a:fld>
            <a:endParaRPr lang="en-US"/>
          </a:p>
        </p:txBody>
      </p:sp>
    </p:spTree>
    <p:extLst>
      <p:ext uri="{BB962C8B-B14F-4D97-AF65-F5344CB8AC3E}">
        <p14:creationId xmlns:p14="http://schemas.microsoft.com/office/powerpoint/2010/main" val="2449212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ここまでのまとめです。</a:t>
            </a:r>
            <a:endParaRPr kumimoji="1" lang="en-US" altLang="ja-JP" dirty="0"/>
          </a:p>
          <a:p>
            <a:r>
              <a:rPr kumimoji="1" lang="en-US" altLang="ja-JP" dirty="0"/>
              <a:t>BIM</a:t>
            </a:r>
            <a:r>
              <a:rPr kumimoji="1" lang="ja-JP" altLang="en-US" dirty="0"/>
              <a:t>図面審査は、</a:t>
            </a:r>
            <a:r>
              <a:rPr kumimoji="1" lang="en-US" altLang="ja-JP" dirty="0"/>
              <a:t>BIM</a:t>
            </a:r>
            <a:r>
              <a:rPr kumimoji="1" lang="ja-JP" altLang="en-US" dirty="0"/>
              <a:t>データの活用・普及を目指して、</a:t>
            </a:r>
            <a:r>
              <a:rPr kumimoji="1" lang="en-US" altLang="ja-JP" dirty="0"/>
              <a:t>BIM</a:t>
            </a:r>
            <a:r>
              <a:rPr kumimoji="1" lang="ja-JP" altLang="en-US" dirty="0"/>
              <a:t>データ審査に先駆けて実施するものです。</a:t>
            </a:r>
            <a:endParaRPr kumimoji="1" lang="en-US" altLang="ja-JP" dirty="0"/>
          </a:p>
          <a:p>
            <a:r>
              <a:rPr kumimoji="1" lang="ja-JP" altLang="en-US" dirty="0"/>
              <a:t>従前の建築確認の方法に加えて、来年４月から新たに導入される制度ですが、この制度を使うかどうかは設計者の判断となります。 </a:t>
            </a:r>
          </a:p>
          <a:p>
            <a:r>
              <a:rPr kumimoji="1" lang="en-US" altLang="ja-JP" dirty="0"/>
              <a:t>BIM</a:t>
            </a:r>
            <a:r>
              <a:rPr kumimoji="1" lang="ja-JP" altLang="en-US" dirty="0"/>
              <a:t>図面審査は、「手続のオンライン化」と「</a:t>
            </a:r>
            <a:r>
              <a:rPr kumimoji="1" lang="en-US" altLang="ja-JP" dirty="0"/>
              <a:t>BIM</a:t>
            </a:r>
            <a:r>
              <a:rPr kumimoji="1" lang="ja-JP" altLang="en-US" dirty="0"/>
              <a:t>データの共有」が連携することにより、建築確認の効率化と将来的な「建築データの蓄積・活用」に資することをねらいとしています。　</a:t>
            </a:r>
          </a:p>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7</a:t>
            </a:fld>
            <a:endParaRPr lang="en-US"/>
          </a:p>
        </p:txBody>
      </p:sp>
    </p:spTree>
    <p:extLst>
      <p:ext uri="{BB962C8B-B14F-4D97-AF65-F5344CB8AC3E}">
        <p14:creationId xmlns:p14="http://schemas.microsoft.com/office/powerpoint/2010/main" val="1386224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8</a:t>
            </a:fld>
            <a:endParaRPr lang="en-US"/>
          </a:p>
        </p:txBody>
      </p:sp>
    </p:spTree>
    <p:extLst>
      <p:ext uri="{BB962C8B-B14F-4D97-AF65-F5344CB8AC3E}">
        <p14:creationId xmlns:p14="http://schemas.microsoft.com/office/powerpoint/2010/main" val="1630816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a:t>
            </a:r>
            <a:r>
              <a:rPr kumimoji="1" lang="en-US" altLang="ja-JP" dirty="0"/>
              <a:t>BIM</a:t>
            </a:r>
            <a:r>
              <a:rPr kumimoji="1" lang="ja-JP" altLang="en-US" dirty="0"/>
              <a:t>図面審査のコンセプトと仕組みについて解説していきます。</a:t>
            </a:r>
          </a:p>
          <a:p>
            <a:r>
              <a:rPr kumimoji="1" lang="en-US" altLang="ja-JP" dirty="0"/>
              <a:t>BIM</a:t>
            </a:r>
            <a:r>
              <a:rPr kumimoji="1" lang="ja-JP" altLang="en-US" dirty="0"/>
              <a:t>図面審査では審査の一部が省略できると言いましたが、その根拠となっているのは、</a:t>
            </a:r>
            <a:r>
              <a:rPr kumimoji="1" lang="en-US" altLang="ja-JP" dirty="0"/>
              <a:t>BIM</a:t>
            </a:r>
            <a:r>
              <a:rPr kumimoji="1" lang="ja-JP" altLang="en-US" dirty="0"/>
              <a:t>設計の特徴から導かれるコンセプトです。</a:t>
            </a:r>
          </a:p>
          <a:p>
            <a:r>
              <a:rPr kumimoji="1" lang="ja-JP" altLang="en-US" dirty="0"/>
              <a:t>ご存じのとおり、</a:t>
            </a:r>
            <a:r>
              <a:rPr kumimoji="1" lang="en-US" altLang="ja-JP" dirty="0"/>
              <a:t>BIM</a:t>
            </a:r>
            <a:r>
              <a:rPr kumimoji="1" lang="ja-JP" altLang="en-US" dirty="0"/>
              <a:t>設計では柱、梁、建具といったオブジェクトから構成される３じげんモデルをコンピューター上で作成します。そして、それらのオブジェクトに対して、名称や記号、種別などの情報を持たせることができます。</a:t>
            </a:r>
          </a:p>
          <a:p>
            <a:r>
              <a:rPr kumimoji="1" lang="ja-JP" altLang="en-US" dirty="0"/>
              <a:t>スライドに示すように、この３じげんモデルを水平方向や垂直方向で切り出すことで、平面図、立面図、断面図といった図面を作成するのですが、もともとは単一のモデルだった訳ですから、図面上に現れる柱、梁、建具などの位置や形は一致します。オブジェクトが名称や種別などの情報を持っていれば、それらに関する表記も同じように一致します。</a:t>
            </a:r>
          </a:p>
          <a:p>
            <a:r>
              <a:rPr kumimoji="1" lang="ja-JP" altLang="en-US" dirty="0"/>
              <a:t>現在の審査では、複数の図面に現れた柱、梁、建具などについて、それらが整合しているかを確認する必要がありますが、</a:t>
            </a:r>
            <a:r>
              <a:rPr kumimoji="1" lang="en-US" altLang="ja-JP" dirty="0"/>
              <a:t>BIM</a:t>
            </a:r>
            <a:r>
              <a:rPr kumimoji="1" lang="ja-JP" altLang="en-US" dirty="0"/>
              <a:t>モデルから切り出して作成した図面の間では、こうした整合性確認は審査者による省略対象となります。これがコンセプトの一つ目です。</a:t>
            </a:r>
          </a:p>
        </p:txBody>
      </p:sp>
      <p:sp>
        <p:nvSpPr>
          <p:cNvPr id="4" name="スライド番号プレースホルダー 3"/>
          <p:cNvSpPr>
            <a:spLocks noGrp="1"/>
          </p:cNvSpPr>
          <p:nvPr>
            <p:ph type="sldNum" sz="quarter" idx="5"/>
          </p:nvPr>
        </p:nvSpPr>
        <p:spPr/>
        <p:txBody>
          <a:bodyPr/>
          <a:lstStyle/>
          <a:p>
            <a:fld id="{4345BDD8-F7ED-4D71-8393-1A1C1D32F9E5}" type="slidenum">
              <a:rPr lang="en-US" smtClean="0"/>
              <a:t>9</a:t>
            </a:fld>
            <a:endParaRPr lang="en-US"/>
          </a:p>
        </p:txBody>
      </p:sp>
    </p:spTree>
    <p:extLst>
      <p:ext uri="{BB962C8B-B14F-4D97-AF65-F5344CB8AC3E}">
        <p14:creationId xmlns:p14="http://schemas.microsoft.com/office/powerpoint/2010/main" val="3867164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4564F0-821D-7EDD-92C2-C2D337E421DF}"/>
              </a:ext>
            </a:extLst>
          </p:cNvPr>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字幕 2">
            <a:extLst>
              <a:ext uri="{FF2B5EF4-FFF2-40B4-BE49-F238E27FC236}">
                <a16:creationId xmlns:a16="http://schemas.microsoft.com/office/drawing/2014/main" id="{0506B6A7-911E-56D0-17BD-B9B66812E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日付プレースホルダー 3">
            <a:extLst>
              <a:ext uri="{FF2B5EF4-FFF2-40B4-BE49-F238E27FC236}">
                <a16:creationId xmlns:a16="http://schemas.microsoft.com/office/drawing/2014/main" id="{C9F9B233-8253-F7B8-DEF9-0154188CA3CE}"/>
              </a:ext>
            </a:extLst>
          </p:cNvPr>
          <p:cNvSpPr>
            <a:spLocks noGrp="1"/>
          </p:cNvSpPr>
          <p:nvPr>
            <p:ph type="dt" sz="half" idx="10"/>
          </p:nvPr>
        </p:nvSpPr>
        <p:spPr/>
        <p:txBody>
          <a:bodyPr/>
          <a:lstStyle/>
          <a:p>
            <a:fld id="{D42459A6-2D1E-4BBA-A7CC-ECA91F1FF118}" type="datetimeFigureOut">
              <a:rPr lang="en-US" smtClean="0"/>
              <a:t>11/26/2025</a:t>
            </a:fld>
            <a:endParaRPr lang="en-US"/>
          </a:p>
        </p:txBody>
      </p:sp>
      <p:sp>
        <p:nvSpPr>
          <p:cNvPr id="5" name="フッター プレースホルダー 4">
            <a:extLst>
              <a:ext uri="{FF2B5EF4-FFF2-40B4-BE49-F238E27FC236}">
                <a16:creationId xmlns:a16="http://schemas.microsoft.com/office/drawing/2014/main" id="{134CE5D8-777C-A12E-26D1-BA2A77571D90}"/>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9A570CC4-B480-81DB-FA36-0BBC532B41F6}"/>
              </a:ext>
            </a:extLst>
          </p:cNvPr>
          <p:cNvSpPr>
            <a:spLocks noGrp="1"/>
          </p:cNvSpPr>
          <p:nvPr>
            <p:ph type="sldNum" sz="quarter" idx="12"/>
          </p:nvPr>
        </p:nvSpPr>
        <p:spPr/>
        <p:txBody>
          <a:bodyPr/>
          <a:lstStyle/>
          <a:p>
            <a:fld id="{CEA05185-DFE9-457F-9616-AFB7CDEB7F11}" type="slidenum">
              <a:rPr lang="en-US" smtClean="0"/>
              <a:t>‹#›</a:t>
            </a:fld>
            <a:endParaRPr lang="en-US"/>
          </a:p>
        </p:txBody>
      </p:sp>
    </p:spTree>
    <p:extLst>
      <p:ext uri="{BB962C8B-B14F-4D97-AF65-F5344CB8AC3E}">
        <p14:creationId xmlns:p14="http://schemas.microsoft.com/office/powerpoint/2010/main" val="3880197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36DABD-C6FE-EB25-13CC-9EFD3B489314}"/>
              </a:ext>
            </a:extLst>
          </p:cNvPr>
          <p:cNvSpPr>
            <a:spLocks noGrp="1"/>
          </p:cNvSpPr>
          <p:nvPr>
            <p:ph type="title"/>
          </p:nvPr>
        </p:nvSpPr>
        <p:spPr/>
        <p:txBody>
          <a:bodyPr/>
          <a:lstStyle/>
          <a:p>
            <a:r>
              <a:rPr lang="ja-JP" altLang="en-US"/>
              <a:t>マスター タイトルの書式設定</a:t>
            </a:r>
            <a:endParaRPr lang="en-US"/>
          </a:p>
        </p:txBody>
      </p:sp>
      <p:sp>
        <p:nvSpPr>
          <p:cNvPr id="3" name="縦書きテキスト プレースホルダー 2">
            <a:extLst>
              <a:ext uri="{FF2B5EF4-FFF2-40B4-BE49-F238E27FC236}">
                <a16:creationId xmlns:a16="http://schemas.microsoft.com/office/drawing/2014/main" id="{78C02133-024E-2528-1F27-358DF66C8390}"/>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2941FCEE-9D2C-4A66-69AD-D44E41E286BA}"/>
              </a:ext>
            </a:extLst>
          </p:cNvPr>
          <p:cNvSpPr>
            <a:spLocks noGrp="1"/>
          </p:cNvSpPr>
          <p:nvPr>
            <p:ph type="dt" sz="half" idx="10"/>
          </p:nvPr>
        </p:nvSpPr>
        <p:spPr/>
        <p:txBody>
          <a:bodyPr/>
          <a:lstStyle/>
          <a:p>
            <a:fld id="{D42459A6-2D1E-4BBA-A7CC-ECA91F1FF118}" type="datetimeFigureOut">
              <a:rPr lang="en-US" smtClean="0"/>
              <a:t>11/26/2025</a:t>
            </a:fld>
            <a:endParaRPr lang="en-US"/>
          </a:p>
        </p:txBody>
      </p:sp>
      <p:sp>
        <p:nvSpPr>
          <p:cNvPr id="5" name="フッター プレースホルダー 4">
            <a:extLst>
              <a:ext uri="{FF2B5EF4-FFF2-40B4-BE49-F238E27FC236}">
                <a16:creationId xmlns:a16="http://schemas.microsoft.com/office/drawing/2014/main" id="{A4400EA6-EE10-9B54-D1DB-24D3BBA141CD}"/>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8F4A718F-6BCF-80B8-FD06-D1CDD1CC7DE8}"/>
              </a:ext>
            </a:extLst>
          </p:cNvPr>
          <p:cNvSpPr>
            <a:spLocks noGrp="1"/>
          </p:cNvSpPr>
          <p:nvPr>
            <p:ph type="sldNum" sz="quarter" idx="12"/>
          </p:nvPr>
        </p:nvSpPr>
        <p:spPr/>
        <p:txBody>
          <a:bodyPr/>
          <a:lstStyle/>
          <a:p>
            <a:fld id="{CEA05185-DFE9-457F-9616-AFB7CDEB7F11}" type="slidenum">
              <a:rPr lang="en-US" smtClean="0"/>
              <a:t>‹#›</a:t>
            </a:fld>
            <a:endParaRPr lang="en-US"/>
          </a:p>
        </p:txBody>
      </p:sp>
    </p:spTree>
    <p:extLst>
      <p:ext uri="{BB962C8B-B14F-4D97-AF65-F5344CB8AC3E}">
        <p14:creationId xmlns:p14="http://schemas.microsoft.com/office/powerpoint/2010/main" val="1346538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C09919C-6B99-2603-4C8D-C8C924A71939}"/>
              </a:ext>
            </a:extLst>
          </p:cNvPr>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縦書きテキスト プレースホルダー 2">
            <a:extLst>
              <a:ext uri="{FF2B5EF4-FFF2-40B4-BE49-F238E27FC236}">
                <a16:creationId xmlns:a16="http://schemas.microsoft.com/office/drawing/2014/main" id="{193F0C27-5176-781C-ABA5-043323C6D8E6}"/>
              </a:ext>
            </a:extLst>
          </p:cNvPr>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26BD1686-784C-896B-F451-76B44C7CCD55}"/>
              </a:ext>
            </a:extLst>
          </p:cNvPr>
          <p:cNvSpPr>
            <a:spLocks noGrp="1"/>
          </p:cNvSpPr>
          <p:nvPr>
            <p:ph type="dt" sz="half" idx="10"/>
          </p:nvPr>
        </p:nvSpPr>
        <p:spPr/>
        <p:txBody>
          <a:bodyPr/>
          <a:lstStyle/>
          <a:p>
            <a:fld id="{D42459A6-2D1E-4BBA-A7CC-ECA91F1FF118}" type="datetimeFigureOut">
              <a:rPr lang="en-US" smtClean="0"/>
              <a:t>11/26/2025</a:t>
            </a:fld>
            <a:endParaRPr lang="en-US"/>
          </a:p>
        </p:txBody>
      </p:sp>
      <p:sp>
        <p:nvSpPr>
          <p:cNvPr id="5" name="フッター プレースホルダー 4">
            <a:extLst>
              <a:ext uri="{FF2B5EF4-FFF2-40B4-BE49-F238E27FC236}">
                <a16:creationId xmlns:a16="http://schemas.microsoft.com/office/drawing/2014/main" id="{BE498A5E-17E1-6C31-5892-E6D4647F5A04}"/>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1ED256D8-28D6-9568-2CAE-AE7D85131665}"/>
              </a:ext>
            </a:extLst>
          </p:cNvPr>
          <p:cNvSpPr>
            <a:spLocks noGrp="1"/>
          </p:cNvSpPr>
          <p:nvPr>
            <p:ph type="sldNum" sz="quarter" idx="12"/>
          </p:nvPr>
        </p:nvSpPr>
        <p:spPr/>
        <p:txBody>
          <a:bodyPr/>
          <a:lstStyle/>
          <a:p>
            <a:fld id="{CEA05185-DFE9-457F-9616-AFB7CDEB7F11}" type="slidenum">
              <a:rPr lang="en-US" smtClean="0"/>
              <a:t>‹#›</a:t>
            </a:fld>
            <a:endParaRPr lang="en-US"/>
          </a:p>
        </p:txBody>
      </p:sp>
    </p:spTree>
    <p:extLst>
      <p:ext uri="{BB962C8B-B14F-4D97-AF65-F5344CB8AC3E}">
        <p14:creationId xmlns:p14="http://schemas.microsoft.com/office/powerpoint/2010/main" val="1040581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0696B56F-CAD3-2C0E-9CD3-0E019FE39EA3}"/>
              </a:ext>
            </a:extLst>
          </p:cNvPr>
          <p:cNvCxnSpPr/>
          <p:nvPr userDrawn="1"/>
        </p:nvCxnSpPr>
        <p:spPr>
          <a:xfrm>
            <a:off x="0" y="6320440"/>
            <a:ext cx="1219200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16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E3A34-87EF-6AD9-46D3-54A3BFDBEA27}"/>
              </a:ext>
            </a:extLst>
          </p:cNvPr>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a:extLst>
              <a:ext uri="{FF2B5EF4-FFF2-40B4-BE49-F238E27FC236}">
                <a16:creationId xmlns:a16="http://schemas.microsoft.com/office/drawing/2014/main" id="{364B73E7-81FC-EB24-517A-F405EBD86EF6}"/>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A15C6678-3BB9-1213-FDB5-658C6823FE7B}"/>
              </a:ext>
            </a:extLst>
          </p:cNvPr>
          <p:cNvSpPr>
            <a:spLocks noGrp="1"/>
          </p:cNvSpPr>
          <p:nvPr>
            <p:ph type="dt" sz="half" idx="10"/>
          </p:nvPr>
        </p:nvSpPr>
        <p:spPr/>
        <p:txBody>
          <a:bodyPr/>
          <a:lstStyle/>
          <a:p>
            <a:fld id="{D42459A6-2D1E-4BBA-A7CC-ECA91F1FF118}" type="datetimeFigureOut">
              <a:rPr lang="en-US" smtClean="0"/>
              <a:t>11/26/2025</a:t>
            </a:fld>
            <a:endParaRPr lang="en-US"/>
          </a:p>
        </p:txBody>
      </p:sp>
      <p:sp>
        <p:nvSpPr>
          <p:cNvPr id="5" name="フッター プレースホルダー 4">
            <a:extLst>
              <a:ext uri="{FF2B5EF4-FFF2-40B4-BE49-F238E27FC236}">
                <a16:creationId xmlns:a16="http://schemas.microsoft.com/office/drawing/2014/main" id="{E690CC21-DA77-752B-1F20-E45EF6A2A2BC}"/>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18DE9F1B-6D67-A37E-FE78-6F9E190B4CFC}"/>
              </a:ext>
            </a:extLst>
          </p:cNvPr>
          <p:cNvSpPr>
            <a:spLocks noGrp="1"/>
          </p:cNvSpPr>
          <p:nvPr>
            <p:ph type="sldNum" sz="quarter" idx="12"/>
          </p:nvPr>
        </p:nvSpPr>
        <p:spPr/>
        <p:txBody>
          <a:bodyPr/>
          <a:lstStyle/>
          <a:p>
            <a:fld id="{CEA05185-DFE9-457F-9616-AFB7CDEB7F11}" type="slidenum">
              <a:rPr lang="en-US" smtClean="0"/>
              <a:t>‹#›</a:t>
            </a:fld>
            <a:endParaRPr lang="en-US"/>
          </a:p>
        </p:txBody>
      </p:sp>
    </p:spTree>
    <p:extLst>
      <p:ext uri="{BB962C8B-B14F-4D97-AF65-F5344CB8AC3E}">
        <p14:creationId xmlns:p14="http://schemas.microsoft.com/office/powerpoint/2010/main" val="171937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2ABB1B-BEF5-6182-754F-9F1A38A98B21}"/>
              </a:ext>
            </a:extLst>
          </p:cNvPr>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テキスト プレースホルダー 2">
            <a:extLst>
              <a:ext uri="{FF2B5EF4-FFF2-40B4-BE49-F238E27FC236}">
                <a16:creationId xmlns:a16="http://schemas.microsoft.com/office/drawing/2014/main" id="{D20D6061-E560-7F0A-DB00-466806AA2C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A845F81B-4D43-F366-12D8-1BDFB0CA3470}"/>
              </a:ext>
            </a:extLst>
          </p:cNvPr>
          <p:cNvSpPr>
            <a:spLocks noGrp="1"/>
          </p:cNvSpPr>
          <p:nvPr>
            <p:ph type="dt" sz="half" idx="10"/>
          </p:nvPr>
        </p:nvSpPr>
        <p:spPr/>
        <p:txBody>
          <a:bodyPr/>
          <a:lstStyle/>
          <a:p>
            <a:fld id="{D42459A6-2D1E-4BBA-A7CC-ECA91F1FF118}" type="datetimeFigureOut">
              <a:rPr lang="en-US" smtClean="0"/>
              <a:t>11/26/2025</a:t>
            </a:fld>
            <a:endParaRPr lang="en-US"/>
          </a:p>
        </p:txBody>
      </p:sp>
      <p:sp>
        <p:nvSpPr>
          <p:cNvPr id="5" name="フッター プレースホルダー 4">
            <a:extLst>
              <a:ext uri="{FF2B5EF4-FFF2-40B4-BE49-F238E27FC236}">
                <a16:creationId xmlns:a16="http://schemas.microsoft.com/office/drawing/2014/main" id="{D5AE71CD-9807-EC3D-8256-28E0E4F20FB4}"/>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F8DB6757-3458-C1C0-9F20-BA24F68A3158}"/>
              </a:ext>
            </a:extLst>
          </p:cNvPr>
          <p:cNvSpPr>
            <a:spLocks noGrp="1"/>
          </p:cNvSpPr>
          <p:nvPr>
            <p:ph type="sldNum" sz="quarter" idx="12"/>
          </p:nvPr>
        </p:nvSpPr>
        <p:spPr/>
        <p:txBody>
          <a:bodyPr/>
          <a:lstStyle/>
          <a:p>
            <a:fld id="{CEA05185-DFE9-457F-9616-AFB7CDEB7F11}" type="slidenum">
              <a:rPr lang="en-US" smtClean="0"/>
              <a:t>‹#›</a:t>
            </a:fld>
            <a:endParaRPr lang="en-US"/>
          </a:p>
        </p:txBody>
      </p:sp>
    </p:spTree>
    <p:extLst>
      <p:ext uri="{BB962C8B-B14F-4D97-AF65-F5344CB8AC3E}">
        <p14:creationId xmlns:p14="http://schemas.microsoft.com/office/powerpoint/2010/main" val="51098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9BEACA-3894-CC7D-AF82-AB98A6B254F8}"/>
              </a:ext>
            </a:extLst>
          </p:cNvPr>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a:extLst>
              <a:ext uri="{FF2B5EF4-FFF2-40B4-BE49-F238E27FC236}">
                <a16:creationId xmlns:a16="http://schemas.microsoft.com/office/drawing/2014/main" id="{CA843121-FF52-2D48-DD62-E866B64928BB}"/>
              </a:ext>
            </a:extLst>
          </p:cNvPr>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コンテンツ プレースホルダー 3">
            <a:extLst>
              <a:ext uri="{FF2B5EF4-FFF2-40B4-BE49-F238E27FC236}">
                <a16:creationId xmlns:a16="http://schemas.microsoft.com/office/drawing/2014/main" id="{194DD88C-CFB7-B450-62F3-448B1CA77638}"/>
              </a:ext>
            </a:extLst>
          </p:cNvPr>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4">
            <a:extLst>
              <a:ext uri="{FF2B5EF4-FFF2-40B4-BE49-F238E27FC236}">
                <a16:creationId xmlns:a16="http://schemas.microsoft.com/office/drawing/2014/main" id="{B81EC1AA-C636-2CCD-4DE7-A9879C566707}"/>
              </a:ext>
            </a:extLst>
          </p:cNvPr>
          <p:cNvSpPr>
            <a:spLocks noGrp="1"/>
          </p:cNvSpPr>
          <p:nvPr>
            <p:ph type="dt" sz="half" idx="10"/>
          </p:nvPr>
        </p:nvSpPr>
        <p:spPr/>
        <p:txBody>
          <a:bodyPr/>
          <a:lstStyle/>
          <a:p>
            <a:fld id="{D42459A6-2D1E-4BBA-A7CC-ECA91F1FF118}" type="datetimeFigureOut">
              <a:rPr lang="en-US" smtClean="0"/>
              <a:t>11/26/2025</a:t>
            </a:fld>
            <a:endParaRPr lang="en-US"/>
          </a:p>
        </p:txBody>
      </p:sp>
      <p:sp>
        <p:nvSpPr>
          <p:cNvPr id="6" name="フッター プレースホルダー 5">
            <a:extLst>
              <a:ext uri="{FF2B5EF4-FFF2-40B4-BE49-F238E27FC236}">
                <a16:creationId xmlns:a16="http://schemas.microsoft.com/office/drawing/2014/main" id="{030B2EC9-F5B4-E897-0935-FEDFCFC53CED}"/>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1E6487BA-DD67-DCB9-5951-FCE08E79A065}"/>
              </a:ext>
            </a:extLst>
          </p:cNvPr>
          <p:cNvSpPr>
            <a:spLocks noGrp="1"/>
          </p:cNvSpPr>
          <p:nvPr>
            <p:ph type="sldNum" sz="quarter" idx="12"/>
          </p:nvPr>
        </p:nvSpPr>
        <p:spPr/>
        <p:txBody>
          <a:bodyPr/>
          <a:lstStyle/>
          <a:p>
            <a:fld id="{CEA05185-DFE9-457F-9616-AFB7CDEB7F11}" type="slidenum">
              <a:rPr lang="en-US" smtClean="0"/>
              <a:t>‹#›</a:t>
            </a:fld>
            <a:endParaRPr lang="en-US"/>
          </a:p>
        </p:txBody>
      </p:sp>
    </p:spTree>
    <p:extLst>
      <p:ext uri="{BB962C8B-B14F-4D97-AF65-F5344CB8AC3E}">
        <p14:creationId xmlns:p14="http://schemas.microsoft.com/office/powerpoint/2010/main" val="619982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AAB690-F089-9F51-CD7C-A9155750E112}"/>
              </a:ext>
            </a:extLst>
          </p:cNvPr>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テキスト プレースホルダー 2">
            <a:extLst>
              <a:ext uri="{FF2B5EF4-FFF2-40B4-BE49-F238E27FC236}">
                <a16:creationId xmlns:a16="http://schemas.microsoft.com/office/drawing/2014/main" id="{7FB7410C-7AC5-A765-9DD2-239F01B0F8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DF928CBC-3226-E263-5115-E7480F961898}"/>
              </a:ext>
            </a:extLst>
          </p:cNvPr>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テキスト プレースホルダー 4">
            <a:extLst>
              <a:ext uri="{FF2B5EF4-FFF2-40B4-BE49-F238E27FC236}">
                <a16:creationId xmlns:a16="http://schemas.microsoft.com/office/drawing/2014/main" id="{614FB868-26D3-88D0-F4C1-99BA071D77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6810F614-852E-E9CE-E820-787C4D81516F}"/>
              </a:ext>
            </a:extLst>
          </p:cNvPr>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ー 6">
            <a:extLst>
              <a:ext uri="{FF2B5EF4-FFF2-40B4-BE49-F238E27FC236}">
                <a16:creationId xmlns:a16="http://schemas.microsoft.com/office/drawing/2014/main" id="{E6D21F22-0717-3278-6C1D-4A168804CB9E}"/>
              </a:ext>
            </a:extLst>
          </p:cNvPr>
          <p:cNvSpPr>
            <a:spLocks noGrp="1"/>
          </p:cNvSpPr>
          <p:nvPr>
            <p:ph type="dt" sz="half" idx="10"/>
          </p:nvPr>
        </p:nvSpPr>
        <p:spPr/>
        <p:txBody>
          <a:bodyPr/>
          <a:lstStyle/>
          <a:p>
            <a:fld id="{D42459A6-2D1E-4BBA-A7CC-ECA91F1FF118}" type="datetimeFigureOut">
              <a:rPr lang="en-US" smtClean="0"/>
              <a:t>11/26/2025</a:t>
            </a:fld>
            <a:endParaRPr lang="en-US"/>
          </a:p>
        </p:txBody>
      </p:sp>
      <p:sp>
        <p:nvSpPr>
          <p:cNvPr id="8" name="フッター プレースホルダー 7">
            <a:extLst>
              <a:ext uri="{FF2B5EF4-FFF2-40B4-BE49-F238E27FC236}">
                <a16:creationId xmlns:a16="http://schemas.microsoft.com/office/drawing/2014/main" id="{39E7EB7E-F4EE-32B7-9A96-2AE44AC578AB}"/>
              </a:ext>
            </a:extLst>
          </p:cNvPr>
          <p:cNvSpPr>
            <a:spLocks noGrp="1"/>
          </p:cNvSpPr>
          <p:nvPr>
            <p:ph type="ftr" sz="quarter" idx="11"/>
          </p:nvPr>
        </p:nvSpPr>
        <p:spPr/>
        <p:txBody>
          <a:bodyPr/>
          <a:lstStyle/>
          <a:p>
            <a:endParaRPr lang="en-US"/>
          </a:p>
        </p:txBody>
      </p:sp>
      <p:sp>
        <p:nvSpPr>
          <p:cNvPr id="9" name="スライド番号プレースホルダー 8">
            <a:extLst>
              <a:ext uri="{FF2B5EF4-FFF2-40B4-BE49-F238E27FC236}">
                <a16:creationId xmlns:a16="http://schemas.microsoft.com/office/drawing/2014/main" id="{445109A5-525F-8E3E-6A6F-216CAC039636}"/>
              </a:ext>
            </a:extLst>
          </p:cNvPr>
          <p:cNvSpPr>
            <a:spLocks noGrp="1"/>
          </p:cNvSpPr>
          <p:nvPr>
            <p:ph type="sldNum" sz="quarter" idx="12"/>
          </p:nvPr>
        </p:nvSpPr>
        <p:spPr/>
        <p:txBody>
          <a:bodyPr/>
          <a:lstStyle/>
          <a:p>
            <a:fld id="{CEA05185-DFE9-457F-9616-AFB7CDEB7F11}" type="slidenum">
              <a:rPr lang="en-US" smtClean="0"/>
              <a:t>‹#›</a:t>
            </a:fld>
            <a:endParaRPr lang="en-US"/>
          </a:p>
        </p:txBody>
      </p:sp>
    </p:spTree>
    <p:extLst>
      <p:ext uri="{BB962C8B-B14F-4D97-AF65-F5344CB8AC3E}">
        <p14:creationId xmlns:p14="http://schemas.microsoft.com/office/powerpoint/2010/main" val="289634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151DF2-F92A-CFAB-9BB7-F012BCFF9D16}"/>
              </a:ext>
            </a:extLst>
          </p:cNvPr>
          <p:cNvSpPr>
            <a:spLocks noGrp="1"/>
          </p:cNvSpPr>
          <p:nvPr>
            <p:ph type="title"/>
          </p:nvPr>
        </p:nvSpPr>
        <p:spPr/>
        <p:txBody>
          <a:bodyPr/>
          <a:lstStyle/>
          <a:p>
            <a:r>
              <a:rPr lang="ja-JP" altLang="en-US"/>
              <a:t>マスター タイトルの書式設定</a:t>
            </a:r>
            <a:endParaRPr lang="en-US"/>
          </a:p>
        </p:txBody>
      </p:sp>
      <p:sp>
        <p:nvSpPr>
          <p:cNvPr id="3" name="日付プレースホルダー 2">
            <a:extLst>
              <a:ext uri="{FF2B5EF4-FFF2-40B4-BE49-F238E27FC236}">
                <a16:creationId xmlns:a16="http://schemas.microsoft.com/office/drawing/2014/main" id="{2274BF3F-3CB4-51E9-6DD3-94CE3E0F467E}"/>
              </a:ext>
            </a:extLst>
          </p:cNvPr>
          <p:cNvSpPr>
            <a:spLocks noGrp="1"/>
          </p:cNvSpPr>
          <p:nvPr>
            <p:ph type="dt" sz="half" idx="10"/>
          </p:nvPr>
        </p:nvSpPr>
        <p:spPr/>
        <p:txBody>
          <a:bodyPr/>
          <a:lstStyle/>
          <a:p>
            <a:fld id="{D42459A6-2D1E-4BBA-A7CC-ECA91F1FF118}" type="datetimeFigureOut">
              <a:rPr lang="en-US" smtClean="0"/>
              <a:t>11/26/2025</a:t>
            </a:fld>
            <a:endParaRPr lang="en-US"/>
          </a:p>
        </p:txBody>
      </p:sp>
      <p:sp>
        <p:nvSpPr>
          <p:cNvPr id="4" name="フッター プレースホルダー 3">
            <a:extLst>
              <a:ext uri="{FF2B5EF4-FFF2-40B4-BE49-F238E27FC236}">
                <a16:creationId xmlns:a16="http://schemas.microsoft.com/office/drawing/2014/main" id="{19517617-D774-63A4-B44C-6F328D7F87C6}"/>
              </a:ext>
            </a:extLst>
          </p:cNvPr>
          <p:cNvSpPr>
            <a:spLocks noGrp="1"/>
          </p:cNvSpPr>
          <p:nvPr>
            <p:ph type="ftr" sz="quarter" idx="11"/>
          </p:nvPr>
        </p:nvSpPr>
        <p:spPr/>
        <p:txBody>
          <a:bodyPr/>
          <a:lstStyle/>
          <a:p>
            <a:endParaRPr lang="en-US"/>
          </a:p>
        </p:txBody>
      </p:sp>
      <p:sp>
        <p:nvSpPr>
          <p:cNvPr id="5" name="スライド番号プレースホルダー 4">
            <a:extLst>
              <a:ext uri="{FF2B5EF4-FFF2-40B4-BE49-F238E27FC236}">
                <a16:creationId xmlns:a16="http://schemas.microsoft.com/office/drawing/2014/main" id="{1DFC4E47-AC8B-A015-8F16-C019627623AB}"/>
              </a:ext>
            </a:extLst>
          </p:cNvPr>
          <p:cNvSpPr>
            <a:spLocks noGrp="1"/>
          </p:cNvSpPr>
          <p:nvPr>
            <p:ph type="sldNum" sz="quarter" idx="12"/>
          </p:nvPr>
        </p:nvSpPr>
        <p:spPr/>
        <p:txBody>
          <a:bodyPr/>
          <a:lstStyle/>
          <a:p>
            <a:fld id="{CEA05185-DFE9-457F-9616-AFB7CDEB7F11}" type="slidenum">
              <a:rPr lang="en-US" smtClean="0"/>
              <a:t>‹#›</a:t>
            </a:fld>
            <a:endParaRPr lang="en-US"/>
          </a:p>
        </p:txBody>
      </p:sp>
    </p:spTree>
    <p:extLst>
      <p:ext uri="{BB962C8B-B14F-4D97-AF65-F5344CB8AC3E}">
        <p14:creationId xmlns:p14="http://schemas.microsoft.com/office/powerpoint/2010/main" val="2028192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06E08E4-1A7C-5845-7E7D-6DB9405E64B4}"/>
              </a:ext>
            </a:extLst>
          </p:cNvPr>
          <p:cNvSpPr>
            <a:spLocks noGrp="1"/>
          </p:cNvSpPr>
          <p:nvPr>
            <p:ph type="dt" sz="half" idx="10"/>
          </p:nvPr>
        </p:nvSpPr>
        <p:spPr/>
        <p:txBody>
          <a:bodyPr/>
          <a:lstStyle/>
          <a:p>
            <a:fld id="{D42459A6-2D1E-4BBA-A7CC-ECA91F1FF118}" type="datetimeFigureOut">
              <a:rPr lang="en-US" smtClean="0"/>
              <a:t>11/26/2025</a:t>
            </a:fld>
            <a:endParaRPr lang="en-US"/>
          </a:p>
        </p:txBody>
      </p:sp>
      <p:sp>
        <p:nvSpPr>
          <p:cNvPr id="3" name="フッター プレースホルダー 2">
            <a:extLst>
              <a:ext uri="{FF2B5EF4-FFF2-40B4-BE49-F238E27FC236}">
                <a16:creationId xmlns:a16="http://schemas.microsoft.com/office/drawing/2014/main" id="{65D20D33-B887-7380-DDD4-03D10E15F72D}"/>
              </a:ext>
            </a:extLst>
          </p:cNvPr>
          <p:cNvSpPr>
            <a:spLocks noGrp="1"/>
          </p:cNvSpPr>
          <p:nvPr>
            <p:ph type="ftr" sz="quarter" idx="11"/>
          </p:nvPr>
        </p:nvSpPr>
        <p:spPr/>
        <p:txBody>
          <a:bodyPr/>
          <a:lstStyle/>
          <a:p>
            <a:endParaRPr lang="en-US"/>
          </a:p>
        </p:txBody>
      </p:sp>
      <p:sp>
        <p:nvSpPr>
          <p:cNvPr id="4" name="スライド番号プレースホルダー 3">
            <a:extLst>
              <a:ext uri="{FF2B5EF4-FFF2-40B4-BE49-F238E27FC236}">
                <a16:creationId xmlns:a16="http://schemas.microsoft.com/office/drawing/2014/main" id="{65D61B62-D862-1668-3AED-32E0FAFC7339}"/>
              </a:ext>
            </a:extLst>
          </p:cNvPr>
          <p:cNvSpPr>
            <a:spLocks noGrp="1"/>
          </p:cNvSpPr>
          <p:nvPr>
            <p:ph type="sldNum" sz="quarter" idx="12"/>
          </p:nvPr>
        </p:nvSpPr>
        <p:spPr/>
        <p:txBody>
          <a:bodyPr/>
          <a:lstStyle/>
          <a:p>
            <a:fld id="{CEA05185-DFE9-457F-9616-AFB7CDEB7F11}" type="slidenum">
              <a:rPr lang="en-US" smtClean="0"/>
              <a:t>‹#›</a:t>
            </a:fld>
            <a:endParaRPr lang="en-US"/>
          </a:p>
        </p:txBody>
      </p:sp>
    </p:spTree>
    <p:extLst>
      <p:ext uri="{BB962C8B-B14F-4D97-AF65-F5344CB8AC3E}">
        <p14:creationId xmlns:p14="http://schemas.microsoft.com/office/powerpoint/2010/main" val="2810061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02012C-B1EB-B9FC-5C98-14ABE045D372}"/>
              </a:ext>
            </a:extLst>
          </p:cNvPr>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コンテンツ プレースホルダー 2">
            <a:extLst>
              <a:ext uri="{FF2B5EF4-FFF2-40B4-BE49-F238E27FC236}">
                <a16:creationId xmlns:a16="http://schemas.microsoft.com/office/drawing/2014/main" id="{031CE142-23FF-0929-CE8B-DD6723B979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テキスト プレースホルダー 3">
            <a:extLst>
              <a:ext uri="{FF2B5EF4-FFF2-40B4-BE49-F238E27FC236}">
                <a16:creationId xmlns:a16="http://schemas.microsoft.com/office/drawing/2014/main" id="{0BF5A687-C56E-05C3-9123-DA6969C29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AC4BA514-FBBB-44FB-CEFA-BB1DC062C416}"/>
              </a:ext>
            </a:extLst>
          </p:cNvPr>
          <p:cNvSpPr>
            <a:spLocks noGrp="1"/>
          </p:cNvSpPr>
          <p:nvPr>
            <p:ph type="dt" sz="half" idx="10"/>
          </p:nvPr>
        </p:nvSpPr>
        <p:spPr/>
        <p:txBody>
          <a:bodyPr/>
          <a:lstStyle/>
          <a:p>
            <a:fld id="{D42459A6-2D1E-4BBA-A7CC-ECA91F1FF118}" type="datetimeFigureOut">
              <a:rPr lang="en-US" smtClean="0"/>
              <a:t>11/26/2025</a:t>
            </a:fld>
            <a:endParaRPr lang="en-US"/>
          </a:p>
        </p:txBody>
      </p:sp>
      <p:sp>
        <p:nvSpPr>
          <p:cNvPr id="6" name="フッター プレースホルダー 5">
            <a:extLst>
              <a:ext uri="{FF2B5EF4-FFF2-40B4-BE49-F238E27FC236}">
                <a16:creationId xmlns:a16="http://schemas.microsoft.com/office/drawing/2014/main" id="{65D51892-E6DC-8434-F708-0D088139B9BD}"/>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AF691DEE-EDAE-4A5D-2696-DB099393DCCC}"/>
              </a:ext>
            </a:extLst>
          </p:cNvPr>
          <p:cNvSpPr>
            <a:spLocks noGrp="1"/>
          </p:cNvSpPr>
          <p:nvPr>
            <p:ph type="sldNum" sz="quarter" idx="12"/>
          </p:nvPr>
        </p:nvSpPr>
        <p:spPr/>
        <p:txBody>
          <a:bodyPr/>
          <a:lstStyle/>
          <a:p>
            <a:fld id="{CEA05185-DFE9-457F-9616-AFB7CDEB7F11}" type="slidenum">
              <a:rPr lang="en-US" smtClean="0"/>
              <a:t>‹#›</a:t>
            </a:fld>
            <a:endParaRPr lang="en-US"/>
          </a:p>
        </p:txBody>
      </p:sp>
    </p:spTree>
    <p:extLst>
      <p:ext uri="{BB962C8B-B14F-4D97-AF65-F5344CB8AC3E}">
        <p14:creationId xmlns:p14="http://schemas.microsoft.com/office/powerpoint/2010/main" val="4150560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DFF6A0-485B-F604-DA17-A7496D0631F6}"/>
              </a:ext>
            </a:extLst>
          </p:cNvPr>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図プレースホルダー 2">
            <a:extLst>
              <a:ext uri="{FF2B5EF4-FFF2-40B4-BE49-F238E27FC236}">
                <a16:creationId xmlns:a16="http://schemas.microsoft.com/office/drawing/2014/main" id="{FE4CEECB-3823-3BD8-3F04-FBFF850A98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テキスト プレースホルダー 3">
            <a:extLst>
              <a:ext uri="{FF2B5EF4-FFF2-40B4-BE49-F238E27FC236}">
                <a16:creationId xmlns:a16="http://schemas.microsoft.com/office/drawing/2014/main" id="{7265C1C5-09CB-9BDF-997E-D73982F9A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6C3645C9-841A-6296-A429-EDEB1D704238}"/>
              </a:ext>
            </a:extLst>
          </p:cNvPr>
          <p:cNvSpPr>
            <a:spLocks noGrp="1"/>
          </p:cNvSpPr>
          <p:nvPr>
            <p:ph type="dt" sz="half" idx="10"/>
          </p:nvPr>
        </p:nvSpPr>
        <p:spPr/>
        <p:txBody>
          <a:bodyPr/>
          <a:lstStyle/>
          <a:p>
            <a:fld id="{D42459A6-2D1E-4BBA-A7CC-ECA91F1FF118}" type="datetimeFigureOut">
              <a:rPr lang="en-US" smtClean="0"/>
              <a:t>11/26/2025</a:t>
            </a:fld>
            <a:endParaRPr lang="en-US"/>
          </a:p>
        </p:txBody>
      </p:sp>
      <p:sp>
        <p:nvSpPr>
          <p:cNvPr id="6" name="フッター プレースホルダー 5">
            <a:extLst>
              <a:ext uri="{FF2B5EF4-FFF2-40B4-BE49-F238E27FC236}">
                <a16:creationId xmlns:a16="http://schemas.microsoft.com/office/drawing/2014/main" id="{9B94E4A0-65B1-E6C5-BF8D-D13E302F3956}"/>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895DC513-876C-E7BF-0C92-27301437CD0D}"/>
              </a:ext>
            </a:extLst>
          </p:cNvPr>
          <p:cNvSpPr>
            <a:spLocks noGrp="1"/>
          </p:cNvSpPr>
          <p:nvPr>
            <p:ph type="sldNum" sz="quarter" idx="12"/>
          </p:nvPr>
        </p:nvSpPr>
        <p:spPr/>
        <p:txBody>
          <a:bodyPr/>
          <a:lstStyle/>
          <a:p>
            <a:fld id="{CEA05185-DFE9-457F-9616-AFB7CDEB7F11}" type="slidenum">
              <a:rPr lang="en-US" smtClean="0"/>
              <a:t>‹#›</a:t>
            </a:fld>
            <a:endParaRPr lang="en-US"/>
          </a:p>
        </p:txBody>
      </p:sp>
    </p:spTree>
    <p:extLst>
      <p:ext uri="{BB962C8B-B14F-4D97-AF65-F5344CB8AC3E}">
        <p14:creationId xmlns:p14="http://schemas.microsoft.com/office/powerpoint/2010/main" val="408881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0000"/>
            <a:lum/>
          </a:blip>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EF9F341-C277-84FE-12F0-A80488B383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テキスト プレースホルダー 2">
            <a:extLst>
              <a:ext uri="{FF2B5EF4-FFF2-40B4-BE49-F238E27FC236}">
                <a16:creationId xmlns:a16="http://schemas.microsoft.com/office/drawing/2014/main" id="{0B9230E2-0792-B654-22B3-27A51198A5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579158E5-6C68-0D45-197C-92CE6B853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459A6-2D1E-4BBA-A7CC-ECA91F1FF118}" type="datetimeFigureOut">
              <a:rPr lang="en-US" smtClean="0"/>
              <a:t>11/26/2025</a:t>
            </a:fld>
            <a:endParaRPr lang="en-US"/>
          </a:p>
        </p:txBody>
      </p:sp>
      <p:sp>
        <p:nvSpPr>
          <p:cNvPr id="5" name="フッター プレースホルダー 4">
            <a:extLst>
              <a:ext uri="{FF2B5EF4-FFF2-40B4-BE49-F238E27FC236}">
                <a16:creationId xmlns:a16="http://schemas.microsoft.com/office/drawing/2014/main" id="{68F42121-57EA-96E8-EC77-E01003E7A0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スライド番号プレースホルダー 5">
            <a:extLst>
              <a:ext uri="{FF2B5EF4-FFF2-40B4-BE49-F238E27FC236}">
                <a16:creationId xmlns:a16="http://schemas.microsoft.com/office/drawing/2014/main" id="{26F0E87B-28FF-FE76-0A64-27502E1C01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05185-DFE9-457F-9616-AFB7CDEB7F11}" type="slidenum">
              <a:rPr lang="en-US" smtClean="0"/>
              <a:t>‹#›</a:t>
            </a:fld>
            <a:endParaRPr lang="en-US"/>
          </a:p>
        </p:txBody>
      </p:sp>
    </p:spTree>
    <p:extLst>
      <p:ext uri="{BB962C8B-B14F-4D97-AF65-F5344CB8AC3E}">
        <p14:creationId xmlns:p14="http://schemas.microsoft.com/office/powerpoint/2010/main" val="1957654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2.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audio" Target="../media/media22.wav"/><Relationship Id="rId7" Type="http://schemas.openxmlformats.org/officeDocument/2006/relationships/image" Target="../media/image2.png"/><Relationship Id="rId2" Type="http://schemas.microsoft.com/office/2007/relationships/media" Target="../media/media22.wav"/><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3.wav"/><Relationship Id="rId7" Type="http://schemas.openxmlformats.org/officeDocument/2006/relationships/image" Target="../media/image18.png"/><Relationship Id="rId2" Type="http://schemas.microsoft.com/office/2007/relationships/media" Target="../media/media23.wav"/><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png"/><Relationship Id="rId5" Type="http://schemas.openxmlformats.org/officeDocument/2006/relationships/hyperlink" Target="https://blcj.or.jp/sample_form/"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2.png"/><Relationship Id="rId2" Type="http://schemas.microsoft.com/office/2007/relationships/media" Target="../media/media8.wav"/><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5A699C-1ADC-0FC4-ADFC-4D8DBDDB30A3}"/>
              </a:ext>
            </a:extLst>
          </p:cNvPr>
          <p:cNvSpPr>
            <a:spLocks noGrp="1"/>
          </p:cNvSpPr>
          <p:nvPr>
            <p:ph type="title"/>
          </p:nvPr>
        </p:nvSpPr>
        <p:spPr>
          <a:solidFill>
            <a:schemeClr val="accent2">
              <a:lumMod val="20000"/>
              <a:lumOff val="80000"/>
            </a:schemeClr>
          </a:solidFill>
        </p:spPr>
        <p:txBody>
          <a:bodyPr/>
          <a:lstStyle/>
          <a:p>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図面審査が始まります</a:t>
            </a:r>
          </a:p>
        </p:txBody>
      </p:sp>
      <p:sp>
        <p:nvSpPr>
          <p:cNvPr id="3" name="コンテンツ プレースホルダー 2">
            <a:extLst>
              <a:ext uri="{FF2B5EF4-FFF2-40B4-BE49-F238E27FC236}">
                <a16:creationId xmlns:a16="http://schemas.microsoft.com/office/drawing/2014/main" id="{EC606478-3BD7-BAA5-C2F9-1C3E41474812}"/>
              </a:ext>
            </a:extLst>
          </p:cNvPr>
          <p:cNvSpPr>
            <a:spLocks noGrp="1"/>
          </p:cNvSpPr>
          <p:nvPr>
            <p:ph idx="1"/>
          </p:nvPr>
        </p:nvSpPr>
        <p:spPr>
          <a:xfrm>
            <a:off x="616819" y="1825625"/>
            <a:ext cx="10991248" cy="4351338"/>
          </a:xfrm>
        </p:spPr>
        <p:txBody>
          <a:bodyPr>
            <a:normAutofit/>
          </a:bodyPr>
          <a:lstStyle/>
          <a:p>
            <a:pPr marL="0" indent="0">
              <a:buNone/>
            </a:pP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図面審査に関する講習動画（設計者向け）</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1800" dirty="0">
                <a:latin typeface="HG丸ｺﾞｼｯｸM-PRO" panose="020F0600000000000000" pitchFamily="50" charset="-128"/>
                <a:ea typeface="HG丸ｺﾞｼｯｸM-PRO" panose="020F0600000000000000" pitchFamily="50" charset="-128"/>
              </a:rPr>
              <a:t>注）本動画に出てくる</a:t>
            </a:r>
            <a:r>
              <a:rPr kumimoji="1" lang="en-US" altLang="ja-JP" sz="1800" dirty="0">
                <a:latin typeface="HG丸ｺﾞｼｯｸM-PRO" panose="020F0600000000000000" pitchFamily="50" charset="-128"/>
                <a:ea typeface="HG丸ｺﾞｼｯｸM-PRO" panose="020F0600000000000000" pitchFamily="50" charset="-128"/>
              </a:rPr>
              <a:t>BIM</a:t>
            </a:r>
            <a:r>
              <a:rPr kumimoji="1" lang="ja-JP" altLang="en-US" sz="1800" dirty="0">
                <a:latin typeface="HG丸ｺﾞｼｯｸM-PRO" panose="020F0600000000000000" pitchFamily="50" charset="-128"/>
                <a:ea typeface="HG丸ｺﾞｼｯｸM-PRO" panose="020F0600000000000000" pitchFamily="50" charset="-128"/>
              </a:rPr>
              <a:t>図面審査の書式等は検討中のものですので、変更があり得ます。</a:t>
            </a:r>
            <a:endParaRPr kumimoji="1" lang="en-US" altLang="ja-JP" sz="18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lgn="r">
              <a:buNone/>
            </a:pPr>
            <a:r>
              <a:rPr kumimoji="1" lang="ja-JP" altLang="en-US" dirty="0">
                <a:latin typeface="HG丸ｺﾞｼｯｸM-PRO" panose="020F0600000000000000" pitchFamily="50" charset="-128"/>
                <a:ea typeface="HG丸ｺﾞｼｯｸM-PRO" panose="020F0600000000000000" pitchFamily="50" charset="-128"/>
              </a:rPr>
              <a:t>令和７年１１月</a:t>
            </a:r>
            <a:endParaRPr kumimoji="1" lang="en-US" altLang="ja-JP" dirty="0">
              <a:latin typeface="HG丸ｺﾞｼｯｸM-PRO" panose="020F0600000000000000" pitchFamily="50" charset="-128"/>
              <a:ea typeface="HG丸ｺﾞｼｯｸM-PRO" panose="020F0600000000000000" pitchFamily="50" charset="-128"/>
            </a:endParaRPr>
          </a:p>
          <a:p>
            <a:pPr marL="0" indent="0" algn="r">
              <a:buNone/>
            </a:pPr>
            <a:r>
              <a:rPr kumimoji="1" lang="ja-JP" altLang="en-US" dirty="0">
                <a:latin typeface="HG丸ｺﾞｼｯｸM-PRO" panose="020F0600000000000000" pitchFamily="50" charset="-128"/>
                <a:ea typeface="HG丸ｺﾞｼｯｸM-PRO" panose="020F0600000000000000" pitchFamily="50" charset="-128"/>
              </a:rPr>
              <a:t>　</a:t>
            </a:r>
            <a:r>
              <a:rPr kumimoji="1" lang="en-US" altLang="ja-JP" dirty="0">
                <a:latin typeface="HG丸ｺﾞｼｯｸM-PRO" panose="020F0600000000000000" pitchFamily="50" charset="-128"/>
                <a:ea typeface="HG丸ｺﾞｼｯｸM-PRO" panose="020F0600000000000000" pitchFamily="50" charset="-128"/>
              </a:rPr>
              <a:t>BIM</a:t>
            </a:r>
            <a:r>
              <a:rPr kumimoji="1" lang="ja-JP" altLang="en-US" dirty="0">
                <a:latin typeface="HG丸ｺﾞｼｯｸM-PRO" panose="020F0600000000000000" pitchFamily="50" charset="-128"/>
                <a:ea typeface="HG丸ｺﾞｼｯｸM-PRO" panose="020F0600000000000000" pitchFamily="50" charset="-128"/>
              </a:rPr>
              <a:t>ライブラリ技術研究組合（ＢＬＣＪ）</a:t>
            </a:r>
            <a:endParaRPr kumimoji="1" lang="en-US" altLang="ja-JP" dirty="0">
              <a:latin typeface="HG丸ｺﾞｼｯｸM-PRO" panose="020F0600000000000000" pitchFamily="50" charset="-128"/>
              <a:ea typeface="HG丸ｺﾞｼｯｸM-PRO" panose="020F0600000000000000" pitchFamily="50" charset="-128"/>
            </a:endParaRPr>
          </a:p>
          <a:p>
            <a:pPr algn="r"/>
            <a:endParaRPr kumimoji="1" lang="en-US" altLang="ja-JP" dirty="0"/>
          </a:p>
          <a:p>
            <a:pPr marL="0" indent="0">
              <a:buNone/>
            </a:pPr>
            <a:endParaRPr kumimoji="1" lang="en-US" altLang="ja-JP" sz="1900" dirty="0">
              <a:solidFill>
                <a:srgbClr val="FF0000"/>
              </a:solidFill>
            </a:endParaRPr>
          </a:p>
          <a:p>
            <a:pPr marL="0" indent="0">
              <a:buNone/>
            </a:pPr>
            <a:endParaRPr kumimoji="1" lang="ja-JP" altLang="en-US" dirty="0"/>
          </a:p>
        </p:txBody>
      </p:sp>
      <p:pic>
        <p:nvPicPr>
          <p:cNvPr id="5" name="ダウンロード (43)">
            <a:hlinkClick r:id="" action="ppaction://media"/>
            <a:extLst>
              <a:ext uri="{FF2B5EF4-FFF2-40B4-BE49-F238E27FC236}">
                <a16:creationId xmlns:a16="http://schemas.microsoft.com/office/drawing/2014/main" id="{8F7ABF59-AE2D-C6B7-C1A0-12CE5AA176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82400" y="83469"/>
            <a:ext cx="609600" cy="609600"/>
          </a:xfrm>
          <a:prstGeom prst="rect">
            <a:avLst/>
          </a:prstGeom>
        </p:spPr>
      </p:pic>
      <p:sp>
        <p:nvSpPr>
          <p:cNvPr id="6" name="テキスト ボックス 5">
            <a:extLst>
              <a:ext uri="{FF2B5EF4-FFF2-40B4-BE49-F238E27FC236}">
                <a16:creationId xmlns:a16="http://schemas.microsoft.com/office/drawing/2014/main" id="{FE8884E0-72F4-63E0-7BEB-D242BD776DBD}"/>
              </a:ext>
            </a:extLst>
          </p:cNvPr>
          <p:cNvSpPr txBox="1"/>
          <p:nvPr/>
        </p:nvSpPr>
        <p:spPr>
          <a:xfrm>
            <a:off x="616819" y="6176963"/>
            <a:ext cx="11867948" cy="369332"/>
          </a:xfrm>
          <a:prstGeom prst="rect">
            <a:avLst/>
          </a:prstGeom>
          <a:noFill/>
        </p:spPr>
        <p:txBody>
          <a:bodyPr wrap="square">
            <a:spAutoFit/>
          </a:bodyPr>
          <a:lstStyle/>
          <a:p>
            <a:pPr marL="0" indent="0">
              <a:buNone/>
            </a:pPr>
            <a:r>
              <a:rPr kumimoji="1" lang="en-US" altLang="ja-JP" sz="1800" dirty="0">
                <a:solidFill>
                  <a:srgbClr val="FF0000"/>
                </a:solidFill>
              </a:rPr>
              <a:t>※</a:t>
            </a:r>
            <a:r>
              <a:rPr kumimoji="1" lang="ja-JP" altLang="en-US" sz="1800" dirty="0">
                <a:solidFill>
                  <a:srgbClr val="FF0000"/>
                </a:solidFill>
              </a:rPr>
              <a:t>スライドショーを「保存済みのタイミング」に設定して実行すると、音声を含め自動再生します。</a:t>
            </a:r>
            <a:endParaRPr kumimoji="1" lang="en-US" altLang="ja-JP" sz="1800" dirty="0">
              <a:solidFill>
                <a:srgbClr val="FF0000"/>
              </a:solidFill>
            </a:endParaRPr>
          </a:p>
        </p:txBody>
      </p:sp>
    </p:spTree>
    <p:custDataLst>
      <p:tags r:id="rId1"/>
    </p:custDataLst>
    <p:extLst>
      <p:ext uri="{BB962C8B-B14F-4D97-AF65-F5344CB8AC3E}">
        <p14:creationId xmlns:p14="http://schemas.microsoft.com/office/powerpoint/2010/main" val="3309623805"/>
      </p:ext>
    </p:extLst>
  </p:cSld>
  <p:clrMapOvr>
    <a:masterClrMapping/>
  </p:clrMapOvr>
  <mc:AlternateContent xmlns:mc="http://schemas.openxmlformats.org/markup-compatibility/2006" xmlns:p14="http://schemas.microsoft.com/office/powerpoint/2010/main">
    <mc:Choice Requires="p14">
      <p:transition spd="slow" p14:dur="2000" advTm="11695"/>
    </mc:Choice>
    <mc:Fallback xmlns="">
      <p:transition spd="slow" advTm="116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138" objId="5"/>
        <p14:stopEvt time="9691"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19075" y="188533"/>
            <a:ext cx="11062772"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図面審査のコンセプト（２）</a:t>
            </a: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solidFill>
                <a:schemeClr val="accent1"/>
              </a:solidFill>
              <a:latin typeface="HG丸ｺﾞｼｯｸM-PRO" panose="020F0600000000000000" pitchFamily="50" charset="-128"/>
              <a:ea typeface="HG丸ｺﾞｼｯｸM-PRO" panose="020F0600000000000000" pitchFamily="50" charset="-128"/>
            </a:endParaRPr>
          </a:p>
        </p:txBody>
      </p:sp>
      <p:sp>
        <p:nvSpPr>
          <p:cNvPr id="4" name="コンテンツ プレースホルダー 2">
            <a:extLst>
              <a:ext uri="{FF2B5EF4-FFF2-40B4-BE49-F238E27FC236}">
                <a16:creationId xmlns:a16="http://schemas.microsoft.com/office/drawing/2014/main" id="{8421F1B1-4C63-2365-9BA6-673AF5FFC76D}"/>
              </a:ext>
            </a:extLst>
          </p:cNvPr>
          <p:cNvSpPr txBox="1">
            <a:spLocks/>
          </p:cNvSpPr>
          <p:nvPr/>
        </p:nvSpPr>
        <p:spPr>
          <a:xfrm>
            <a:off x="203653" y="953504"/>
            <a:ext cx="12150615" cy="10213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buNone/>
            </a:pPr>
            <a:r>
              <a:rPr kumimoji="1" lang="ja-JP" altLang="en-US" sz="2400" b="1" dirty="0">
                <a:latin typeface="HG丸ｺﾞｼｯｸM-PRO" panose="020F0600000000000000" pitchFamily="50" charset="-128"/>
                <a:ea typeface="HG丸ｺﾞｼｯｸM-PRO" panose="020F0600000000000000" pitchFamily="50" charset="-128"/>
              </a:rPr>
              <a:t>計算機能を用いることで、正確な長さや面積が算出される。また、図面と集計表の</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lnSpc>
                <a:spcPts val="2500"/>
              </a:lnSpc>
              <a:buNone/>
            </a:pPr>
            <a:r>
              <a:rPr kumimoji="1" lang="ja-JP" altLang="en-US" sz="2400" b="1" dirty="0">
                <a:latin typeface="HG丸ｺﾞｼｯｸM-PRO" panose="020F0600000000000000" pitchFamily="50" charset="-128"/>
                <a:ea typeface="HG丸ｺﾞｼｯｸM-PRO" panose="020F0600000000000000" pitchFamily="50" charset="-128"/>
              </a:rPr>
              <a:t>表記も一致する。</a:t>
            </a:r>
            <a:r>
              <a:rPr kumimoji="1" lang="en-US" altLang="ja-JP" sz="2400" dirty="0">
                <a:latin typeface="HG丸ｺﾞｼｯｸM-PRO" panose="020F0600000000000000" pitchFamily="50" charset="-128"/>
                <a:ea typeface="HG丸ｺﾞｼｯｸM-PRO" panose="020F0600000000000000" pitchFamily="50" charset="-128"/>
              </a:rPr>
              <a:t> </a:t>
            </a:r>
            <a:r>
              <a:rPr kumimoji="1" lang="en-US" altLang="ja-JP" sz="1800" dirty="0">
                <a:latin typeface="HG丸ｺﾞｼｯｸM-PRO" panose="020F0600000000000000" pitchFamily="50" charset="-128"/>
                <a:ea typeface="HG丸ｺﾞｼｯｸM-PRO" panose="020F0600000000000000" pitchFamily="50" charset="-128"/>
              </a:rPr>
              <a:t>※</a:t>
            </a:r>
            <a:r>
              <a:rPr kumimoji="1" lang="ja-JP" altLang="en-US" sz="1800" dirty="0">
                <a:latin typeface="HG丸ｺﾞｼｯｸM-PRO" panose="020F0600000000000000" pitchFamily="50" charset="-128"/>
                <a:ea typeface="HG丸ｺﾞｼｯｸM-PRO" panose="020F0600000000000000" pitchFamily="50" charset="-128"/>
              </a:rPr>
              <a:t>一定のルールに従って入出力した場合</a:t>
            </a:r>
            <a:endParaRPr kumimoji="1" lang="en-US" altLang="ja-JP" sz="800" dirty="0">
              <a:latin typeface="HG丸ｺﾞｼｯｸM-PRO" panose="020F0600000000000000" pitchFamily="50" charset="-128"/>
              <a:ea typeface="HG丸ｺﾞｼｯｸM-PRO" panose="020F0600000000000000" pitchFamily="50" charset="-128"/>
            </a:endParaRPr>
          </a:p>
        </p:txBody>
      </p:sp>
      <p:sp>
        <p:nvSpPr>
          <p:cNvPr id="8" name="フリーフォーム: 図形 7">
            <a:extLst>
              <a:ext uri="{FF2B5EF4-FFF2-40B4-BE49-F238E27FC236}">
                <a16:creationId xmlns:a16="http://schemas.microsoft.com/office/drawing/2014/main" id="{9DB9F999-AF7A-9691-A138-8C92C5F0D317}"/>
              </a:ext>
            </a:extLst>
          </p:cNvPr>
          <p:cNvSpPr/>
          <p:nvPr/>
        </p:nvSpPr>
        <p:spPr>
          <a:xfrm>
            <a:off x="7006313" y="2966976"/>
            <a:ext cx="2696828" cy="2316462"/>
          </a:xfrm>
          <a:custGeom>
            <a:avLst/>
            <a:gdLst>
              <a:gd name="connsiteX0" fmla="*/ 0 w 2998470"/>
              <a:gd name="connsiteY0" fmla="*/ 3810 h 2575560"/>
              <a:gd name="connsiteX1" fmla="*/ 1565910 w 2998470"/>
              <a:gd name="connsiteY1" fmla="*/ 3810 h 2575560"/>
              <a:gd name="connsiteX2" fmla="*/ 1565910 w 2998470"/>
              <a:gd name="connsiteY2" fmla="*/ 746760 h 2575560"/>
              <a:gd name="connsiteX3" fmla="*/ 1607820 w 2998470"/>
              <a:gd name="connsiteY3" fmla="*/ 746760 h 2575560"/>
              <a:gd name="connsiteX4" fmla="*/ 2998470 w 2998470"/>
              <a:gd name="connsiteY4" fmla="*/ 746760 h 2575560"/>
              <a:gd name="connsiteX5" fmla="*/ 2998470 w 2998470"/>
              <a:gd name="connsiteY5" fmla="*/ 784860 h 2575560"/>
              <a:gd name="connsiteX6" fmla="*/ 2998470 w 2998470"/>
              <a:gd name="connsiteY6" fmla="*/ 2575560 h 2575560"/>
              <a:gd name="connsiteX7" fmla="*/ 3810 w 2998470"/>
              <a:gd name="connsiteY7" fmla="*/ 2575560 h 2575560"/>
              <a:gd name="connsiteX8" fmla="*/ 3810 w 2998470"/>
              <a:gd name="connsiteY8" fmla="*/ 0 h 2575560"/>
              <a:gd name="connsiteX9" fmla="*/ 87630 w 2998470"/>
              <a:gd name="connsiteY9" fmla="*/ 3810 h 2575560"/>
              <a:gd name="connsiteX10" fmla="*/ 0 w 2998470"/>
              <a:gd name="connsiteY10" fmla="*/ 3810 h 257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8470" h="2575560">
                <a:moveTo>
                  <a:pt x="0" y="3810"/>
                </a:moveTo>
                <a:lnTo>
                  <a:pt x="1565910" y="3810"/>
                </a:lnTo>
                <a:lnTo>
                  <a:pt x="1565910" y="746760"/>
                </a:lnTo>
                <a:lnTo>
                  <a:pt x="1607820" y="746760"/>
                </a:lnTo>
                <a:lnTo>
                  <a:pt x="2998470" y="746760"/>
                </a:lnTo>
                <a:lnTo>
                  <a:pt x="2998470" y="784860"/>
                </a:lnTo>
                <a:lnTo>
                  <a:pt x="2998470" y="2575560"/>
                </a:lnTo>
                <a:lnTo>
                  <a:pt x="3810" y="2575560"/>
                </a:lnTo>
                <a:lnTo>
                  <a:pt x="3810" y="0"/>
                </a:lnTo>
                <a:lnTo>
                  <a:pt x="87630" y="3810"/>
                </a:lnTo>
                <a:lnTo>
                  <a:pt x="0" y="3810"/>
                </a:lnTo>
                <a:close/>
              </a:path>
            </a:pathLst>
          </a:custGeom>
          <a:solidFill>
            <a:srgbClr val="4472C4">
              <a:alpha val="40000"/>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フリーフォーム: 図形 8">
            <a:extLst>
              <a:ext uri="{FF2B5EF4-FFF2-40B4-BE49-F238E27FC236}">
                <a16:creationId xmlns:a16="http://schemas.microsoft.com/office/drawing/2014/main" id="{53E12C52-21A3-D332-EC85-98B5B60B7383}"/>
              </a:ext>
            </a:extLst>
          </p:cNvPr>
          <p:cNvSpPr/>
          <p:nvPr/>
        </p:nvSpPr>
        <p:spPr>
          <a:xfrm>
            <a:off x="2312858" y="2966976"/>
            <a:ext cx="2696828" cy="2316462"/>
          </a:xfrm>
          <a:custGeom>
            <a:avLst/>
            <a:gdLst>
              <a:gd name="connsiteX0" fmla="*/ 0 w 2998470"/>
              <a:gd name="connsiteY0" fmla="*/ 3810 h 2575560"/>
              <a:gd name="connsiteX1" fmla="*/ 1565910 w 2998470"/>
              <a:gd name="connsiteY1" fmla="*/ 3810 h 2575560"/>
              <a:gd name="connsiteX2" fmla="*/ 1565910 w 2998470"/>
              <a:gd name="connsiteY2" fmla="*/ 746760 h 2575560"/>
              <a:gd name="connsiteX3" fmla="*/ 1607820 w 2998470"/>
              <a:gd name="connsiteY3" fmla="*/ 746760 h 2575560"/>
              <a:gd name="connsiteX4" fmla="*/ 2998470 w 2998470"/>
              <a:gd name="connsiteY4" fmla="*/ 746760 h 2575560"/>
              <a:gd name="connsiteX5" fmla="*/ 2998470 w 2998470"/>
              <a:gd name="connsiteY5" fmla="*/ 784860 h 2575560"/>
              <a:gd name="connsiteX6" fmla="*/ 2998470 w 2998470"/>
              <a:gd name="connsiteY6" fmla="*/ 2575560 h 2575560"/>
              <a:gd name="connsiteX7" fmla="*/ 3810 w 2998470"/>
              <a:gd name="connsiteY7" fmla="*/ 2575560 h 2575560"/>
              <a:gd name="connsiteX8" fmla="*/ 3810 w 2998470"/>
              <a:gd name="connsiteY8" fmla="*/ 0 h 2575560"/>
              <a:gd name="connsiteX9" fmla="*/ 87630 w 2998470"/>
              <a:gd name="connsiteY9" fmla="*/ 3810 h 2575560"/>
              <a:gd name="connsiteX10" fmla="*/ 0 w 2998470"/>
              <a:gd name="connsiteY10" fmla="*/ 3810 h 257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8470" h="2575560">
                <a:moveTo>
                  <a:pt x="0" y="3810"/>
                </a:moveTo>
                <a:lnTo>
                  <a:pt x="1565910" y="3810"/>
                </a:lnTo>
                <a:lnTo>
                  <a:pt x="1565910" y="746760"/>
                </a:lnTo>
                <a:lnTo>
                  <a:pt x="1607820" y="746760"/>
                </a:lnTo>
                <a:lnTo>
                  <a:pt x="2998470" y="746760"/>
                </a:lnTo>
                <a:lnTo>
                  <a:pt x="2998470" y="784860"/>
                </a:lnTo>
                <a:lnTo>
                  <a:pt x="2998470" y="2575560"/>
                </a:lnTo>
                <a:lnTo>
                  <a:pt x="3810" y="2575560"/>
                </a:lnTo>
                <a:lnTo>
                  <a:pt x="3810" y="0"/>
                </a:lnTo>
                <a:lnTo>
                  <a:pt x="87630" y="3810"/>
                </a:lnTo>
                <a:lnTo>
                  <a:pt x="0" y="3810"/>
                </a:lnTo>
                <a:close/>
              </a:path>
            </a:pathLst>
          </a:custGeom>
          <a:solidFill>
            <a:srgbClr val="4472C4">
              <a:alpha val="40000"/>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0" name="直線コネクタ 9">
            <a:extLst>
              <a:ext uri="{FF2B5EF4-FFF2-40B4-BE49-F238E27FC236}">
                <a16:creationId xmlns:a16="http://schemas.microsoft.com/office/drawing/2014/main" id="{3F6775F5-DDCD-D59B-4447-AF7F978B1538}"/>
              </a:ext>
            </a:extLst>
          </p:cNvPr>
          <p:cNvCxnSpPr>
            <a:cxnSpLocks/>
            <a:stCxn id="9" idx="2"/>
          </p:cNvCxnSpPr>
          <p:nvPr/>
        </p:nvCxnSpPr>
        <p:spPr>
          <a:xfrm>
            <a:off x="3721240" y="3638613"/>
            <a:ext cx="1523" cy="16448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テキスト ボックス 14">
            <a:extLst>
              <a:ext uri="{FF2B5EF4-FFF2-40B4-BE49-F238E27FC236}">
                <a16:creationId xmlns:a16="http://schemas.microsoft.com/office/drawing/2014/main" id="{2A9B8107-C008-9402-719A-137A67D2BD2B}"/>
              </a:ext>
            </a:extLst>
          </p:cNvPr>
          <p:cNvSpPr txBox="1"/>
          <p:nvPr/>
        </p:nvSpPr>
        <p:spPr>
          <a:xfrm>
            <a:off x="2786126" y="2709210"/>
            <a:ext cx="370816" cy="33217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a1</a:t>
            </a:r>
          </a:p>
        </p:txBody>
      </p:sp>
      <p:sp>
        <p:nvSpPr>
          <p:cNvPr id="12" name="テキスト ボックス 15">
            <a:extLst>
              <a:ext uri="{FF2B5EF4-FFF2-40B4-BE49-F238E27FC236}">
                <a16:creationId xmlns:a16="http://schemas.microsoft.com/office/drawing/2014/main" id="{222EA3F7-FB7A-9249-C511-767C26CD9B96}"/>
              </a:ext>
            </a:extLst>
          </p:cNvPr>
          <p:cNvSpPr txBox="1"/>
          <p:nvPr/>
        </p:nvSpPr>
        <p:spPr>
          <a:xfrm>
            <a:off x="4118739" y="3394554"/>
            <a:ext cx="370816" cy="33217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a2</a:t>
            </a:r>
          </a:p>
        </p:txBody>
      </p:sp>
      <p:sp>
        <p:nvSpPr>
          <p:cNvPr id="13" name="テキスト ボックス 16">
            <a:extLst>
              <a:ext uri="{FF2B5EF4-FFF2-40B4-BE49-F238E27FC236}">
                <a16:creationId xmlns:a16="http://schemas.microsoft.com/office/drawing/2014/main" id="{76188BE2-49CF-D31D-8A6D-6EA9AAC35611}"/>
              </a:ext>
            </a:extLst>
          </p:cNvPr>
          <p:cNvSpPr txBox="1"/>
          <p:nvPr/>
        </p:nvSpPr>
        <p:spPr>
          <a:xfrm>
            <a:off x="1981592" y="3959118"/>
            <a:ext cx="380909" cy="33217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b1</a:t>
            </a:r>
          </a:p>
        </p:txBody>
      </p:sp>
      <p:sp>
        <p:nvSpPr>
          <p:cNvPr id="14" name="テキスト ボックス 17">
            <a:extLst>
              <a:ext uri="{FF2B5EF4-FFF2-40B4-BE49-F238E27FC236}">
                <a16:creationId xmlns:a16="http://schemas.microsoft.com/office/drawing/2014/main" id="{2B86FEF5-BF30-BC23-A80C-27548442FD3D}"/>
              </a:ext>
            </a:extLst>
          </p:cNvPr>
          <p:cNvSpPr txBox="1"/>
          <p:nvPr/>
        </p:nvSpPr>
        <p:spPr>
          <a:xfrm>
            <a:off x="5009686" y="4361651"/>
            <a:ext cx="380909" cy="33217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b2</a:t>
            </a:r>
          </a:p>
        </p:txBody>
      </p:sp>
      <p:sp>
        <p:nvSpPr>
          <p:cNvPr id="15" name="テキスト ボックス 19">
            <a:extLst>
              <a:ext uri="{FF2B5EF4-FFF2-40B4-BE49-F238E27FC236}">
                <a16:creationId xmlns:a16="http://schemas.microsoft.com/office/drawing/2014/main" id="{5C119779-B73D-255C-A9DB-044D310E81AA}"/>
              </a:ext>
            </a:extLst>
          </p:cNvPr>
          <p:cNvSpPr txBox="1"/>
          <p:nvPr/>
        </p:nvSpPr>
        <p:spPr>
          <a:xfrm>
            <a:off x="3930383" y="4269593"/>
            <a:ext cx="882636" cy="33217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a2xb2</a:t>
            </a:r>
            <a:r>
              <a:rPr lang="ja-JP" altLang="en-US" dirty="0"/>
              <a:t>㎡</a:t>
            </a:r>
            <a:endParaRPr lang="en-US" dirty="0"/>
          </a:p>
        </p:txBody>
      </p:sp>
      <p:sp>
        <p:nvSpPr>
          <p:cNvPr id="16" name="テキスト ボックス 20">
            <a:extLst>
              <a:ext uri="{FF2B5EF4-FFF2-40B4-BE49-F238E27FC236}">
                <a16:creationId xmlns:a16="http://schemas.microsoft.com/office/drawing/2014/main" id="{A2184292-5834-4867-412C-ADA2A3D88737}"/>
              </a:ext>
            </a:extLst>
          </p:cNvPr>
          <p:cNvSpPr txBox="1"/>
          <p:nvPr/>
        </p:nvSpPr>
        <p:spPr>
          <a:xfrm>
            <a:off x="2564645" y="4058112"/>
            <a:ext cx="882636" cy="33217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a1xb1</a:t>
            </a:r>
            <a:r>
              <a:rPr lang="ja-JP" altLang="en-US" dirty="0"/>
              <a:t>㎡</a:t>
            </a:r>
            <a:endParaRPr lang="en-US" dirty="0"/>
          </a:p>
        </p:txBody>
      </p:sp>
      <p:sp>
        <p:nvSpPr>
          <p:cNvPr id="17" name="テキスト ボックス 21">
            <a:extLst>
              <a:ext uri="{FF2B5EF4-FFF2-40B4-BE49-F238E27FC236}">
                <a16:creationId xmlns:a16="http://schemas.microsoft.com/office/drawing/2014/main" id="{72FD5EFC-C27E-D163-A036-B454865F60A5}"/>
              </a:ext>
            </a:extLst>
          </p:cNvPr>
          <p:cNvSpPr txBox="1"/>
          <p:nvPr/>
        </p:nvSpPr>
        <p:spPr>
          <a:xfrm>
            <a:off x="3322608" y="4521332"/>
            <a:ext cx="803425"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mn-ea"/>
              </a:rPr>
              <a:t>A</a:t>
            </a:r>
            <a:r>
              <a:rPr lang="ja-JP" altLang="en-US" sz="2800" b="1" dirty="0">
                <a:latin typeface="+mn-ea"/>
              </a:rPr>
              <a:t>㎡</a:t>
            </a:r>
            <a:endParaRPr lang="en-US" sz="2800" b="1" dirty="0">
              <a:latin typeface="+mn-ea"/>
            </a:endParaRPr>
          </a:p>
        </p:txBody>
      </p:sp>
      <p:sp>
        <p:nvSpPr>
          <p:cNvPr id="18" name="テキスト ボックス 23">
            <a:extLst>
              <a:ext uri="{FF2B5EF4-FFF2-40B4-BE49-F238E27FC236}">
                <a16:creationId xmlns:a16="http://schemas.microsoft.com/office/drawing/2014/main" id="{E3F31A90-CC5F-0753-DFF2-02B293D9502F}"/>
              </a:ext>
            </a:extLst>
          </p:cNvPr>
          <p:cNvSpPr txBox="1"/>
          <p:nvPr/>
        </p:nvSpPr>
        <p:spPr>
          <a:xfrm>
            <a:off x="7942273" y="4521332"/>
            <a:ext cx="803425"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mn-ea"/>
              </a:rPr>
              <a:t>A</a:t>
            </a:r>
            <a:r>
              <a:rPr lang="ja-JP" altLang="en-US" sz="2800" b="1" dirty="0">
                <a:latin typeface="+mn-ea"/>
              </a:rPr>
              <a:t>㎡</a:t>
            </a:r>
            <a:endParaRPr lang="en-US" sz="2800" b="1" dirty="0">
              <a:latin typeface="+mn-ea"/>
            </a:endParaRPr>
          </a:p>
        </p:txBody>
      </p:sp>
      <p:sp>
        <p:nvSpPr>
          <p:cNvPr id="19" name="テキスト ボックス 24">
            <a:extLst>
              <a:ext uri="{FF2B5EF4-FFF2-40B4-BE49-F238E27FC236}">
                <a16:creationId xmlns:a16="http://schemas.microsoft.com/office/drawing/2014/main" id="{E0D3DCF2-36F1-D03B-9069-1AB18067AAD5}"/>
              </a:ext>
            </a:extLst>
          </p:cNvPr>
          <p:cNvSpPr txBox="1"/>
          <p:nvPr/>
        </p:nvSpPr>
        <p:spPr>
          <a:xfrm>
            <a:off x="3267771" y="4890812"/>
            <a:ext cx="1741915" cy="33217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a1xb1+ a2xb2 </a:t>
            </a:r>
            <a:r>
              <a:rPr lang="ja-JP" altLang="en-US" dirty="0"/>
              <a:t>㎡</a:t>
            </a:r>
            <a:endParaRPr lang="en-US" dirty="0"/>
          </a:p>
        </p:txBody>
      </p:sp>
      <p:cxnSp>
        <p:nvCxnSpPr>
          <p:cNvPr id="20" name="直線コネクタ 19">
            <a:extLst>
              <a:ext uri="{FF2B5EF4-FFF2-40B4-BE49-F238E27FC236}">
                <a16:creationId xmlns:a16="http://schemas.microsoft.com/office/drawing/2014/main" id="{28B334B1-FEAF-8F83-D5BE-2185509E2424}"/>
              </a:ext>
            </a:extLst>
          </p:cNvPr>
          <p:cNvCxnSpPr/>
          <p:nvPr/>
        </p:nvCxnSpPr>
        <p:spPr>
          <a:xfrm>
            <a:off x="5711057" y="4407888"/>
            <a:ext cx="4934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98529097-B3C1-3204-FC71-71C4339A6F60}"/>
              </a:ext>
            </a:extLst>
          </p:cNvPr>
          <p:cNvCxnSpPr/>
          <p:nvPr/>
        </p:nvCxnSpPr>
        <p:spPr>
          <a:xfrm>
            <a:off x="5711057" y="4538103"/>
            <a:ext cx="49344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テキスト ボックス 30">
            <a:extLst>
              <a:ext uri="{FF2B5EF4-FFF2-40B4-BE49-F238E27FC236}">
                <a16:creationId xmlns:a16="http://schemas.microsoft.com/office/drawing/2014/main" id="{2A9B2AF7-CF44-0C01-3DC5-624A3DCE1757}"/>
              </a:ext>
            </a:extLst>
          </p:cNvPr>
          <p:cNvSpPr txBox="1"/>
          <p:nvPr/>
        </p:nvSpPr>
        <p:spPr>
          <a:xfrm>
            <a:off x="1079242" y="5723512"/>
            <a:ext cx="10033516"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ja-JP" altLang="en-US" sz="2400" b="1" u="sng" dirty="0">
                <a:solidFill>
                  <a:schemeClr val="accent1"/>
                </a:solidFill>
                <a:latin typeface="+mn-ea"/>
              </a:rPr>
              <a:t>範囲が適切かどうかは（従前どおり）人が審査しなければならないが、</a:t>
            </a:r>
            <a:endParaRPr lang="en-US" altLang="ja-JP" sz="2400" b="1" u="sng" dirty="0">
              <a:solidFill>
                <a:schemeClr val="accent1"/>
              </a:solidFill>
              <a:latin typeface="+mn-ea"/>
            </a:endParaRPr>
          </a:p>
          <a:p>
            <a:r>
              <a:rPr lang="ja-JP" altLang="en-US" sz="2400" b="1" u="sng" dirty="0">
                <a:solidFill>
                  <a:schemeClr val="accent1"/>
                </a:solidFill>
                <a:latin typeface="+mn-ea"/>
              </a:rPr>
              <a:t>面積が正しく計算されていることは明らか</a:t>
            </a:r>
            <a:endParaRPr lang="en-US" sz="2400" b="1" dirty="0">
              <a:solidFill>
                <a:schemeClr val="accent1"/>
              </a:solidFill>
              <a:latin typeface="+mn-ea"/>
            </a:endParaRPr>
          </a:p>
        </p:txBody>
      </p:sp>
      <p:sp>
        <p:nvSpPr>
          <p:cNvPr id="31" name="テキスト ボックス 42">
            <a:extLst>
              <a:ext uri="{FF2B5EF4-FFF2-40B4-BE49-F238E27FC236}">
                <a16:creationId xmlns:a16="http://schemas.microsoft.com/office/drawing/2014/main" id="{2B758A99-3055-73ED-4F6B-03E5186A91CA}"/>
              </a:ext>
            </a:extLst>
          </p:cNvPr>
          <p:cNvSpPr txBox="1"/>
          <p:nvPr/>
        </p:nvSpPr>
        <p:spPr>
          <a:xfrm>
            <a:off x="5211830" y="3806141"/>
            <a:ext cx="1800493"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ja-JP" altLang="en-US" sz="1400" b="1" dirty="0">
                <a:solidFill>
                  <a:schemeClr val="accent1"/>
                </a:solidFill>
                <a:latin typeface="+mn-ea"/>
              </a:rPr>
              <a:t>計算結果が図面上の</a:t>
            </a:r>
            <a:endParaRPr lang="en-US" altLang="ja-JP" sz="1400" b="1" dirty="0">
              <a:solidFill>
                <a:schemeClr val="accent1"/>
              </a:solidFill>
              <a:latin typeface="+mn-ea"/>
            </a:endParaRPr>
          </a:p>
          <a:p>
            <a:r>
              <a:rPr lang="ja-JP" altLang="en-US" sz="1400" b="1" dirty="0">
                <a:solidFill>
                  <a:schemeClr val="accent1"/>
                </a:solidFill>
                <a:latin typeface="+mn-ea"/>
              </a:rPr>
              <a:t>面積と一致</a:t>
            </a:r>
            <a:endParaRPr lang="en-US" sz="1400" b="1" dirty="0">
              <a:solidFill>
                <a:schemeClr val="accent1"/>
              </a:solidFill>
              <a:latin typeface="+mn-ea"/>
            </a:endParaRPr>
          </a:p>
        </p:txBody>
      </p:sp>
      <p:sp>
        <p:nvSpPr>
          <p:cNvPr id="6" name="コンテンツ プレースホルダー 2">
            <a:extLst>
              <a:ext uri="{FF2B5EF4-FFF2-40B4-BE49-F238E27FC236}">
                <a16:creationId xmlns:a16="http://schemas.microsoft.com/office/drawing/2014/main" id="{6DDFDAFE-8328-F26A-E9C6-6A988F28B49C}"/>
              </a:ext>
            </a:extLst>
          </p:cNvPr>
          <p:cNvSpPr txBox="1">
            <a:spLocks/>
          </p:cNvSpPr>
          <p:nvPr/>
        </p:nvSpPr>
        <p:spPr>
          <a:xfrm>
            <a:off x="180874" y="1831911"/>
            <a:ext cx="11220652" cy="778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⇒設計者の申告に基づき、</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審査者が整合性確認を省略することができる</a:t>
            </a:r>
            <a:r>
              <a:rPr kumimoji="1" lang="ja-JP" altLang="en-US" sz="2400" b="1" dirty="0">
                <a:latin typeface="HG丸ｺﾞｼｯｸM-PRO" panose="020F0600000000000000" pitchFamily="50" charset="-128"/>
                <a:ea typeface="HG丸ｺﾞｼｯｸM-PRO" panose="020F0600000000000000" pitchFamily="50" charset="-128"/>
              </a:rPr>
              <a:t>。</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p:txBody>
      </p:sp>
      <p:pic>
        <p:nvPicPr>
          <p:cNvPr id="3" name="ダウンロード (93)">
            <a:hlinkClick r:id="" action="ppaction://media"/>
            <a:extLst>
              <a:ext uri="{FF2B5EF4-FFF2-40B4-BE49-F238E27FC236}">
                <a16:creationId xmlns:a16="http://schemas.microsoft.com/office/drawing/2014/main" id="{D295638D-E9AA-D9F2-A304-44198002D6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903233895"/>
      </p:ext>
    </p:extLst>
  </p:cSld>
  <p:clrMapOvr>
    <a:masterClrMapping/>
  </p:clrMapOvr>
  <mc:AlternateContent xmlns:mc="http://schemas.openxmlformats.org/markup-compatibility/2006" xmlns:p14="http://schemas.microsoft.com/office/powerpoint/2010/main">
    <mc:Choice Requires="p14">
      <p:transition spd="slow" p14:dur="2000" advTm="56622"/>
    </mc:Choice>
    <mc:Fallback xmlns="">
      <p:transition spd="slow" advTm="56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9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 grpId="0"/>
    </p:bldLst>
  </p:timing>
  <p:extLst>
    <p:ext uri="{E180D4A7-C9FB-4DFB-919C-405C955672EB}">
      <p14:showEvtLst xmlns:p14="http://schemas.microsoft.com/office/powerpoint/2010/main">
        <p14:playEvt time="3" objId="3"/>
        <p14:stopEvt time="54711"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19075" y="188533"/>
            <a:ext cx="11062772"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図面審査の仕組み（１）：設計者の責任など</a:t>
            </a: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solidFill>
                <a:schemeClr val="accent1"/>
              </a:solidFill>
              <a:latin typeface="HG丸ｺﾞｼｯｸM-PRO" panose="020F0600000000000000" pitchFamily="50" charset="-128"/>
              <a:ea typeface="HG丸ｺﾞｼｯｸM-PRO" panose="020F0600000000000000" pitchFamily="50" charset="-128"/>
            </a:endParaRPr>
          </a:p>
        </p:txBody>
      </p:sp>
      <p:sp>
        <p:nvSpPr>
          <p:cNvPr id="4" name="コンテンツ プレースホルダー 2">
            <a:extLst>
              <a:ext uri="{FF2B5EF4-FFF2-40B4-BE49-F238E27FC236}">
                <a16:creationId xmlns:a16="http://schemas.microsoft.com/office/drawing/2014/main" id="{8421F1B1-4C63-2365-9BA6-673AF5FFC76D}"/>
              </a:ext>
            </a:extLst>
          </p:cNvPr>
          <p:cNvSpPr txBox="1">
            <a:spLocks/>
          </p:cNvSpPr>
          <p:nvPr/>
        </p:nvSpPr>
        <p:spPr>
          <a:xfrm>
            <a:off x="419075" y="1078031"/>
            <a:ext cx="11353850" cy="2059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sz="800" dirty="0"/>
          </a:p>
        </p:txBody>
      </p:sp>
      <p:sp>
        <p:nvSpPr>
          <p:cNvPr id="3" name="コンテンツ プレースホルダー 2">
            <a:extLst>
              <a:ext uri="{FF2B5EF4-FFF2-40B4-BE49-F238E27FC236}">
                <a16:creationId xmlns:a16="http://schemas.microsoft.com/office/drawing/2014/main" id="{FD064FCF-32A9-4212-A202-D8E15AEB49EC}"/>
              </a:ext>
            </a:extLst>
          </p:cNvPr>
          <p:cNvSpPr txBox="1">
            <a:spLocks/>
          </p:cNvSpPr>
          <p:nvPr/>
        </p:nvSpPr>
        <p:spPr>
          <a:xfrm>
            <a:off x="198921" y="947250"/>
            <a:ext cx="11851908" cy="5910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buNone/>
            </a:pPr>
            <a:r>
              <a:rPr kumimoji="1" lang="ja-JP" altLang="en-US" b="1" dirty="0">
                <a:latin typeface="HG丸ｺﾞｼｯｸM-PRO" panose="020F0600000000000000" pitchFamily="50" charset="-128"/>
                <a:ea typeface="HG丸ｺﾞｼｯｸM-PRO" panose="020F0600000000000000" pitchFamily="50" charset="-128"/>
              </a:rPr>
              <a:t>・</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図面審査の</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審査対象は（従前どおり）「図面」</a:t>
            </a:r>
            <a:r>
              <a:rPr kumimoji="1" lang="ja-JP" altLang="en-US" b="1" dirty="0">
                <a:latin typeface="HG丸ｺﾞｼｯｸM-PRO" panose="020F0600000000000000" pitchFamily="50" charset="-128"/>
                <a:ea typeface="HG丸ｺﾞｼｯｸM-PRO" panose="020F0600000000000000" pitchFamily="50" charset="-128"/>
              </a:rPr>
              <a:t>である。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500"/>
              </a:lnSpc>
              <a:buNone/>
            </a:pPr>
            <a:r>
              <a:rPr kumimoji="1" lang="ja-JP" altLang="en-US" dirty="0">
                <a:latin typeface="HG丸ｺﾞｼｯｸM-PRO" panose="020F0600000000000000" pitchFamily="50" charset="-128"/>
                <a:ea typeface="HG丸ｺﾞｼｯｸM-PRO" panose="020F0600000000000000" pitchFamily="50" charset="-128"/>
              </a:rPr>
              <a:t>　</a:t>
            </a:r>
            <a:r>
              <a:rPr kumimoji="1" lang="ja-JP" altLang="en-US" sz="2400" dirty="0">
                <a:latin typeface="HG丸ｺﾞｼｯｸM-PRO" panose="020F0600000000000000" pitchFamily="50" charset="-128"/>
                <a:ea typeface="HG丸ｺﾞｼｯｸM-PRO" panose="020F0600000000000000" pitchFamily="50" charset="-128"/>
              </a:rPr>
              <a:t>（図面と同時提出の</a:t>
            </a:r>
            <a:r>
              <a:rPr kumimoji="1" lang="en-US" altLang="ja-JP" sz="2400" dirty="0">
                <a:latin typeface="HG丸ｺﾞｼｯｸM-PRO" panose="020F0600000000000000" pitchFamily="50" charset="-128"/>
                <a:ea typeface="HG丸ｺﾞｼｯｸM-PRO" panose="020F0600000000000000" pitchFamily="50" charset="-128"/>
              </a:rPr>
              <a:t>BIM</a:t>
            </a:r>
            <a:r>
              <a:rPr kumimoji="1" lang="ja-JP" altLang="en-US" sz="2400" dirty="0">
                <a:latin typeface="HG丸ｺﾞｼｯｸM-PRO" panose="020F0600000000000000" pitchFamily="50" charset="-128"/>
                <a:ea typeface="HG丸ｺﾞｼｯｸM-PRO" panose="020F0600000000000000" pitchFamily="50" charset="-128"/>
              </a:rPr>
              <a:t>モデル（</a:t>
            </a:r>
            <a:r>
              <a:rPr kumimoji="1" lang="en-US" altLang="ja-JP" sz="2400" dirty="0">
                <a:latin typeface="HG丸ｺﾞｼｯｸM-PRO" panose="020F0600000000000000" pitchFamily="50" charset="-128"/>
                <a:ea typeface="HG丸ｺﾞｼｯｸM-PRO" panose="020F0600000000000000" pitchFamily="50" charset="-128"/>
              </a:rPr>
              <a:t>IFC</a:t>
            </a:r>
            <a:r>
              <a:rPr kumimoji="1" lang="ja-JP" altLang="en-US" sz="2400" dirty="0">
                <a:latin typeface="HG丸ｺﾞｼｯｸM-PRO" panose="020F0600000000000000" pitchFamily="50" charset="-128"/>
                <a:ea typeface="HG丸ｺﾞｼｯｸM-PRO" panose="020F0600000000000000" pitchFamily="50" charset="-128"/>
              </a:rPr>
              <a:t>モデル）はあくまで参考）　</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lnSpc>
                <a:spcPct val="100000"/>
              </a:lnSpc>
              <a:buNone/>
            </a:pPr>
            <a:endParaRPr kumimoji="1" lang="en-US" altLang="ja-JP" sz="1200" b="1" dirty="0">
              <a:latin typeface="HG丸ｺﾞｼｯｸM-PRO" panose="020F0600000000000000" pitchFamily="50" charset="-128"/>
              <a:ea typeface="HG丸ｺﾞｼｯｸM-PRO" panose="020F0600000000000000" pitchFamily="50" charset="-128"/>
            </a:endParaRPr>
          </a:p>
          <a:p>
            <a:pPr marL="0" indent="0">
              <a:lnSpc>
                <a:spcPts val="2500"/>
              </a:lnSpc>
              <a:buNone/>
            </a:pPr>
            <a:r>
              <a:rPr kumimoji="1" lang="ja-JP" altLang="en-US" b="1" dirty="0">
                <a:latin typeface="HG丸ｺﾞｼｯｸM-PRO" panose="020F0600000000000000" pitchFamily="50" charset="-128"/>
                <a:ea typeface="HG丸ｺﾞｼｯｸM-PRO" panose="020F0600000000000000" pitchFamily="50" charset="-128"/>
              </a:rPr>
              <a:t>・建築確認申請に当たり、法に適合した整合のとれた</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図面を作成する</a:t>
            </a:r>
            <a:endParaRPr kumimoji="1" lang="en-US" altLang="ja-JP"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2500"/>
              </a:lnSpc>
              <a:buNone/>
            </a:pP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　のは（従前どおり）設計者の責任</a:t>
            </a:r>
            <a:r>
              <a:rPr kumimoji="1" lang="ja-JP" altLang="en-US" b="1" dirty="0">
                <a:latin typeface="HG丸ｺﾞｼｯｸM-PRO" panose="020F0600000000000000" pitchFamily="50" charset="-128"/>
                <a:ea typeface="HG丸ｺﾞｼｯｸM-PRO" panose="020F0600000000000000" pitchFamily="50" charset="-128"/>
              </a:rPr>
              <a:t>である。</a:t>
            </a:r>
            <a:r>
              <a:rPr kumimoji="1" lang="en-US" altLang="ja-JP" b="1" dirty="0">
                <a:latin typeface="HG丸ｺﾞｼｯｸM-PRO" panose="020F0600000000000000" pitchFamily="50" charset="-128"/>
                <a:ea typeface="HG丸ｺﾞｼｯｸM-PRO" panose="020F0600000000000000" pitchFamily="50" charset="-128"/>
              </a:rPr>
              <a:t> </a:t>
            </a:r>
          </a:p>
          <a:p>
            <a:pPr marL="0" indent="0">
              <a:lnSpc>
                <a:spcPct val="100000"/>
              </a:lnSpc>
              <a:buNone/>
            </a:pPr>
            <a:endParaRPr kumimoji="1" lang="en-US" altLang="ja-JP" sz="1200" b="1" dirty="0">
              <a:latin typeface="HG丸ｺﾞｼｯｸM-PRO" panose="020F0600000000000000" pitchFamily="50" charset="-128"/>
              <a:ea typeface="HG丸ｺﾞｼｯｸM-PRO" panose="020F0600000000000000" pitchFamily="50" charset="-128"/>
            </a:endParaRPr>
          </a:p>
          <a:p>
            <a:pPr marL="0" indent="0">
              <a:lnSpc>
                <a:spcPts val="2500"/>
              </a:lnSpc>
              <a:buNone/>
            </a:pPr>
            <a:r>
              <a:rPr kumimoji="1" lang="ja-JP" altLang="en-US" b="1" dirty="0">
                <a:latin typeface="HG丸ｺﾞｼｯｸM-PRO" panose="020F0600000000000000" pitchFamily="50" charset="-128"/>
                <a:ea typeface="HG丸ｺﾞｼｯｸM-PRO" panose="020F0600000000000000" pitchFamily="50" charset="-128"/>
              </a:rPr>
              <a:t>・設計者は、</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明示すべき事項ごとに、一定の基準に従った入出力と、</a:t>
            </a:r>
            <a:endParaRPr kumimoji="1" lang="en-US" altLang="ja-JP"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2500"/>
              </a:lnSpc>
              <a:buNone/>
            </a:pPr>
            <a:r>
              <a:rPr kumimoji="1" lang="ja-JP" altLang="en-US" b="1" dirty="0">
                <a:latin typeface="HG丸ｺﾞｼｯｸM-PRO" panose="020F0600000000000000" pitchFamily="50" charset="-128"/>
                <a:ea typeface="HG丸ｺﾞｼｯｸM-PRO" panose="020F0600000000000000" pitchFamily="50" charset="-128"/>
              </a:rPr>
              <a:t>　</a:t>
            </a:r>
            <a:r>
              <a:rPr kumimoji="1" lang="en-US" altLang="ja-JP" b="1" dirty="0">
                <a:solidFill>
                  <a:srgbClr val="FF0000"/>
                </a:solidFill>
                <a:latin typeface="HG丸ｺﾞｼｯｸM-PRO" panose="020F0600000000000000" pitchFamily="50" charset="-128"/>
                <a:ea typeface="HG丸ｺﾞｼｯｸM-PRO" panose="020F0600000000000000" pitchFamily="50" charset="-128"/>
              </a:rPr>
              <a:t>BIM</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由来の記載の整合を申告</a:t>
            </a:r>
            <a:r>
              <a:rPr kumimoji="1" lang="en-US" altLang="ja-JP" sz="1600" b="1"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する</a:t>
            </a:r>
            <a:r>
              <a:rPr kumimoji="1" lang="ja-JP" altLang="en-US" b="1" dirty="0">
                <a:latin typeface="HG丸ｺﾞｼｯｸM-PRO" panose="020F0600000000000000" pitchFamily="50" charset="-128"/>
                <a:ea typeface="HG丸ｺﾞｼｯｸM-PRO" panose="020F0600000000000000" pitchFamily="50" charset="-128"/>
              </a:rPr>
              <a:t>ことができる。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500"/>
              </a:lnSpc>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500"/>
              </a:lnSpc>
              <a:buNone/>
            </a:pPr>
            <a:r>
              <a:rPr kumimoji="1" lang="ja-JP" altLang="en-US" sz="2400" dirty="0">
                <a:latin typeface="HG丸ｺﾞｼｯｸM-PRO" panose="020F0600000000000000" pitchFamily="50" charset="-128"/>
                <a:ea typeface="HG丸ｺﾞｼｯｸM-PRO" panose="020F0600000000000000" pitchFamily="50" charset="-128"/>
              </a:rPr>
              <a:t>　（この申告に基づき、審査者が整合性確認を省略することができる。）</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lnSpc>
                <a:spcPct val="100000"/>
              </a:lnSpc>
              <a:buNone/>
            </a:pPr>
            <a:endParaRPr kumimoji="1" lang="en-US" altLang="ja-JP" sz="1200" dirty="0">
              <a:latin typeface="HG丸ｺﾞｼｯｸM-PRO" panose="020F0600000000000000" pitchFamily="50" charset="-128"/>
              <a:ea typeface="HG丸ｺﾞｼｯｸM-PRO" panose="020F0600000000000000" pitchFamily="50" charset="-128"/>
            </a:endParaRPr>
          </a:p>
          <a:p>
            <a:pPr marL="0" indent="0">
              <a:lnSpc>
                <a:spcPts val="2500"/>
              </a:lnSpc>
              <a:buNone/>
            </a:pPr>
            <a:r>
              <a:rPr lang="ja-JP" altLang="en-US" dirty="0">
                <a:latin typeface="HG丸ｺﾞｼｯｸM-PRO" panose="020F0600000000000000" pitchFamily="50" charset="-128"/>
                <a:ea typeface="HG丸ｺﾞｼｯｸM-PRO" panose="020F0600000000000000" pitchFamily="50" charset="-128"/>
              </a:rPr>
              <a:t>・</a:t>
            </a:r>
            <a:r>
              <a:rPr lang="ja-JP" altLang="en-US" b="1" dirty="0">
                <a:latin typeface="HG丸ｺﾞｼｯｸM-PRO" panose="020F0600000000000000" pitchFamily="50" charset="-128"/>
                <a:ea typeface="HG丸ｺﾞｼｯｸM-PRO" panose="020F0600000000000000" pitchFamily="50" charset="-128"/>
              </a:rPr>
              <a:t>ただし、</a:t>
            </a:r>
            <a:r>
              <a:rPr lang="ja-JP" altLang="en-US" b="1" dirty="0">
                <a:solidFill>
                  <a:srgbClr val="FF0000"/>
                </a:solidFill>
                <a:latin typeface="HG丸ｺﾞｼｯｸM-PRO" panose="020F0600000000000000" pitchFamily="50" charset="-128"/>
                <a:ea typeface="HG丸ｺﾞｼｯｸM-PRO" panose="020F0600000000000000" pitchFamily="50" charset="-128"/>
              </a:rPr>
              <a:t>申告書だけで伝えきれない内容</a:t>
            </a:r>
            <a:r>
              <a:rPr lang="ja-JP" altLang="en-US" dirty="0">
                <a:latin typeface="HG丸ｺﾞｼｯｸM-PRO" panose="020F0600000000000000" pitchFamily="50" charset="-128"/>
                <a:ea typeface="HG丸ｺﾞｼｯｸM-PRO" panose="020F0600000000000000" pitchFamily="50" charset="-128"/>
              </a:rPr>
              <a:t>（判断の根拠など）</a:t>
            </a:r>
            <a:r>
              <a:rPr lang="ja-JP" altLang="en-US" b="1" dirty="0">
                <a:latin typeface="HG丸ｺﾞｼｯｸM-PRO" panose="020F0600000000000000" pitchFamily="50" charset="-128"/>
                <a:ea typeface="HG丸ｺﾞｼｯｸM-PRO" panose="020F0600000000000000" pitchFamily="50" charset="-128"/>
              </a:rPr>
              <a:t>について、</a:t>
            </a:r>
            <a:endParaRPr lang="en-US" altLang="ja-JP" b="1" dirty="0">
              <a:latin typeface="HG丸ｺﾞｼｯｸM-PRO" panose="020F0600000000000000" pitchFamily="50" charset="-128"/>
              <a:ea typeface="HG丸ｺﾞｼｯｸM-PRO" panose="020F0600000000000000" pitchFamily="50" charset="-128"/>
            </a:endParaRPr>
          </a:p>
          <a:p>
            <a:pPr marL="0" indent="0">
              <a:lnSpc>
                <a:spcPts val="2500"/>
              </a:lnSpc>
              <a:buNone/>
            </a:pPr>
            <a:r>
              <a:rPr lang="ja-JP" altLang="en-US" b="1" dirty="0">
                <a:solidFill>
                  <a:srgbClr val="FF0000"/>
                </a:solidFill>
                <a:latin typeface="HG丸ｺﾞｼｯｸM-PRO" panose="020F0600000000000000" pitchFamily="50" charset="-128"/>
                <a:ea typeface="HG丸ｺﾞｼｯｸM-PRO" panose="020F0600000000000000" pitchFamily="50" charset="-128"/>
              </a:rPr>
              <a:t>　審査者との間で事前に共有しておく</a:t>
            </a:r>
            <a:r>
              <a:rPr lang="ja-JP" altLang="en-US" b="1" dirty="0">
                <a:latin typeface="HG丸ｺﾞｼｯｸM-PRO" panose="020F0600000000000000" pitchFamily="50" charset="-128"/>
                <a:ea typeface="HG丸ｺﾞｼｯｸM-PRO" panose="020F0600000000000000" pitchFamily="50" charset="-128"/>
              </a:rPr>
              <a:t>ことで、審査が円滑化できる。</a:t>
            </a:r>
            <a:endParaRPr lang="en-US" altLang="ja-JP" b="1" dirty="0">
              <a:latin typeface="HG丸ｺﾞｼｯｸM-PRO" panose="020F0600000000000000" pitchFamily="50" charset="-128"/>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0B706C4D-5DB1-A17D-4864-CC4BC2B9A4B7}"/>
              </a:ext>
            </a:extLst>
          </p:cNvPr>
          <p:cNvSpPr txBox="1"/>
          <p:nvPr/>
        </p:nvSpPr>
        <p:spPr>
          <a:xfrm>
            <a:off x="2723950" y="4287317"/>
            <a:ext cx="8425313" cy="276999"/>
          </a:xfrm>
          <a:prstGeom prst="rect">
            <a:avLst/>
          </a:prstGeom>
          <a:noFill/>
        </p:spPr>
        <p:txBody>
          <a:bodyPr wrap="square" rtlCol="0">
            <a:spAutoFit/>
          </a:bodyPr>
          <a:lstStyle/>
          <a:p>
            <a:r>
              <a:rPr kumimoji="1" lang="en-US" altLang="ja-JP" sz="1200" dirty="0"/>
              <a:t>※</a:t>
            </a:r>
            <a:r>
              <a:rPr kumimoji="1" lang="ja-JP" altLang="en-US" sz="1200" dirty="0"/>
              <a:t>入出力基準に従い作成した</a:t>
            </a:r>
            <a:r>
              <a:rPr kumimoji="1" lang="en-US" altLang="ja-JP" sz="1200" dirty="0"/>
              <a:t>BIM</a:t>
            </a:r>
            <a:r>
              <a:rPr kumimoji="1" lang="ja-JP" altLang="en-US" sz="1200" dirty="0"/>
              <a:t>データから書き出しを行い、図書の記載事項が相互に整合するものであることの申告</a:t>
            </a:r>
          </a:p>
        </p:txBody>
      </p:sp>
      <p:pic>
        <p:nvPicPr>
          <p:cNvPr id="6" name="ダウンロード - 2025-11-07T165653.808">
            <a:hlinkClick r:id="" action="ppaction://media"/>
            <a:extLst>
              <a:ext uri="{FF2B5EF4-FFF2-40B4-BE49-F238E27FC236}">
                <a16:creationId xmlns:a16="http://schemas.microsoft.com/office/drawing/2014/main" id="{85B533FF-6277-55D4-CFDE-09DA14F83B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7047" y="308774"/>
            <a:ext cx="609600" cy="609600"/>
          </a:xfrm>
          <a:prstGeom prst="rect">
            <a:avLst/>
          </a:prstGeom>
        </p:spPr>
      </p:pic>
    </p:spTree>
    <p:extLst>
      <p:ext uri="{BB962C8B-B14F-4D97-AF65-F5344CB8AC3E}">
        <p14:creationId xmlns:p14="http://schemas.microsoft.com/office/powerpoint/2010/main" val="2343884556"/>
      </p:ext>
    </p:extLst>
  </p:cSld>
  <p:clrMapOvr>
    <a:masterClrMapping/>
  </p:clrMapOvr>
  <mc:AlternateContent xmlns:mc="http://schemas.openxmlformats.org/markup-compatibility/2006" xmlns:p14="http://schemas.microsoft.com/office/powerpoint/2010/main">
    <mc:Choice Requires="p14">
      <p:transition spd="slow" p14:dur="2000" advTm="50374"/>
    </mc:Choice>
    <mc:Fallback xmlns="">
      <p:transition spd="slow" advTm="50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 objId="6"/>
        <p14:stopEvt time="48230"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19075" y="188533"/>
            <a:ext cx="11062772"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図面審査の仕組み（２）：入出力基準</a:t>
            </a: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solidFill>
                <a:schemeClr val="accent1"/>
              </a:solidFill>
              <a:latin typeface="HG丸ｺﾞｼｯｸM-PRO" panose="020F0600000000000000" pitchFamily="50" charset="-128"/>
              <a:ea typeface="HG丸ｺﾞｼｯｸM-PRO" panose="020F0600000000000000" pitchFamily="50" charset="-128"/>
            </a:endParaRPr>
          </a:p>
        </p:txBody>
      </p:sp>
      <p:sp>
        <p:nvSpPr>
          <p:cNvPr id="4" name="コンテンツ プレースホルダー 2">
            <a:extLst>
              <a:ext uri="{FF2B5EF4-FFF2-40B4-BE49-F238E27FC236}">
                <a16:creationId xmlns:a16="http://schemas.microsoft.com/office/drawing/2014/main" id="{8421F1B1-4C63-2365-9BA6-673AF5FFC76D}"/>
              </a:ext>
            </a:extLst>
          </p:cNvPr>
          <p:cNvSpPr txBox="1">
            <a:spLocks/>
          </p:cNvSpPr>
          <p:nvPr/>
        </p:nvSpPr>
        <p:spPr>
          <a:xfrm>
            <a:off x="419075" y="1078031"/>
            <a:ext cx="11353850" cy="2059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sz="800" dirty="0"/>
          </a:p>
        </p:txBody>
      </p:sp>
      <p:sp>
        <p:nvSpPr>
          <p:cNvPr id="3" name="コンテンツ プレースホルダー 2">
            <a:extLst>
              <a:ext uri="{FF2B5EF4-FFF2-40B4-BE49-F238E27FC236}">
                <a16:creationId xmlns:a16="http://schemas.microsoft.com/office/drawing/2014/main" id="{FD064FCF-32A9-4212-A202-D8E15AEB49EC}"/>
              </a:ext>
            </a:extLst>
          </p:cNvPr>
          <p:cNvSpPr txBox="1">
            <a:spLocks/>
          </p:cNvSpPr>
          <p:nvPr/>
        </p:nvSpPr>
        <p:spPr>
          <a:xfrm>
            <a:off x="198921" y="793249"/>
            <a:ext cx="11678654" cy="5467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latin typeface="HG丸ｺﾞｼｯｸM-PRO" panose="020F0600000000000000" pitchFamily="50" charset="-128"/>
                <a:ea typeface="HG丸ｺﾞｼｯｸM-PRO" panose="020F0600000000000000" pitchFamily="50" charset="-128"/>
              </a:rPr>
              <a:t>・入出力基準に従う必要があるのは、申告内容に関する部分のみである。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dirty="0">
                <a:latin typeface="HG丸ｺﾞｼｯｸM-PRO" panose="020F0600000000000000" pitchFamily="50" charset="-128"/>
                <a:ea typeface="HG丸ｺﾞｼｯｸM-PRO" panose="020F0600000000000000" pitchFamily="50" charset="-128"/>
              </a:rPr>
              <a:t>　</a:t>
            </a:r>
            <a:r>
              <a:rPr kumimoji="1" lang="ja-JP" altLang="en-US" sz="2400" dirty="0">
                <a:latin typeface="HG丸ｺﾞｼｯｸM-PRO" panose="020F0600000000000000" pitchFamily="50" charset="-128"/>
                <a:ea typeface="HG丸ｺﾞｼｯｸM-PRO" panose="020F0600000000000000" pitchFamily="50" charset="-128"/>
              </a:rPr>
              <a:t>（それ以外の部分について、</a:t>
            </a:r>
            <a:r>
              <a:rPr kumimoji="1" lang="en-US" altLang="ja-JP" sz="2400" dirty="0">
                <a:latin typeface="HG丸ｺﾞｼｯｸM-PRO" panose="020F0600000000000000" pitchFamily="50" charset="-128"/>
                <a:ea typeface="HG丸ｺﾞｼｯｸM-PRO" panose="020F0600000000000000" pitchFamily="50" charset="-128"/>
              </a:rPr>
              <a:t>BIM</a:t>
            </a:r>
            <a:r>
              <a:rPr kumimoji="1" lang="ja-JP" altLang="en-US" sz="2400" dirty="0">
                <a:latin typeface="HG丸ｺﾞｼｯｸM-PRO" panose="020F0600000000000000" pitchFamily="50" charset="-128"/>
                <a:ea typeface="HG丸ｺﾞｼｯｸM-PRO" panose="020F0600000000000000" pitchFamily="50" charset="-128"/>
              </a:rPr>
              <a:t>の入出力の方法を縛るものではない。）　</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・基準の内容を一言で言えば、先ほど説明した「</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図面審査のコンセ</a:t>
            </a: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　プトを阻害しないようにする」ということ。</a:t>
            </a:r>
            <a:r>
              <a:rPr kumimoji="1" lang="en-US" altLang="ja-JP" b="1" dirty="0">
                <a:latin typeface="HG丸ｺﾞｼｯｸM-PRO" panose="020F0600000000000000" pitchFamily="50" charset="-128"/>
                <a:ea typeface="HG丸ｺﾞｼｯｸM-PRO" panose="020F0600000000000000" pitchFamily="50" charset="-128"/>
              </a:rPr>
              <a:t> </a:t>
            </a: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p:txBody>
      </p:sp>
      <p:pic>
        <p:nvPicPr>
          <p:cNvPr id="10" name="図 9">
            <a:extLst>
              <a:ext uri="{FF2B5EF4-FFF2-40B4-BE49-F238E27FC236}">
                <a16:creationId xmlns:a16="http://schemas.microsoft.com/office/drawing/2014/main" id="{73E87CBB-D0A9-1F84-F296-EED08D8A11FD}"/>
              </a:ext>
            </a:extLst>
          </p:cNvPr>
          <p:cNvPicPr>
            <a:picLocks noChangeAspect="1"/>
          </p:cNvPicPr>
          <p:nvPr/>
        </p:nvPicPr>
        <p:blipFill>
          <a:blip r:embed="rId5"/>
          <a:stretch>
            <a:fillRect/>
          </a:stretch>
        </p:blipFill>
        <p:spPr>
          <a:xfrm>
            <a:off x="516554" y="3137837"/>
            <a:ext cx="5836447" cy="1543802"/>
          </a:xfrm>
          <a:prstGeom prst="rect">
            <a:avLst/>
          </a:prstGeom>
        </p:spPr>
      </p:pic>
      <p:sp>
        <p:nvSpPr>
          <p:cNvPr id="11" name="テキスト ボックス 10">
            <a:extLst>
              <a:ext uri="{FF2B5EF4-FFF2-40B4-BE49-F238E27FC236}">
                <a16:creationId xmlns:a16="http://schemas.microsoft.com/office/drawing/2014/main" id="{896CE934-3391-C2B4-83A6-93A2D7D1D759}"/>
              </a:ext>
            </a:extLst>
          </p:cNvPr>
          <p:cNvSpPr txBox="1"/>
          <p:nvPr/>
        </p:nvSpPr>
        <p:spPr>
          <a:xfrm>
            <a:off x="218046" y="6480039"/>
            <a:ext cx="6134956" cy="307777"/>
          </a:xfrm>
          <a:prstGeom prst="rect">
            <a:avLst/>
          </a:prstGeom>
          <a:noFill/>
        </p:spPr>
        <p:txBody>
          <a:bodyPr wrap="square" rtlCol="0">
            <a:spAutoFit/>
          </a:bodyPr>
          <a:lstStyle/>
          <a:p>
            <a:r>
              <a:rPr kumimoji="1" lang="ja-JP" altLang="en-US" sz="1400" dirty="0"/>
              <a:t>「</a:t>
            </a:r>
            <a:r>
              <a:rPr kumimoji="1" lang="en-US" altLang="ja-JP" sz="1400" dirty="0"/>
              <a:t>BIM</a:t>
            </a:r>
            <a:r>
              <a:rPr kumimoji="1" lang="ja-JP" altLang="en-US" sz="1400" dirty="0"/>
              <a:t>図面審査制度説明会」</a:t>
            </a:r>
            <a:r>
              <a:rPr kumimoji="1" lang="en-US" altLang="ja-JP" sz="1400" dirty="0"/>
              <a:t>(R7.7)</a:t>
            </a:r>
            <a:r>
              <a:rPr kumimoji="1" lang="ja-JP" altLang="en-US" sz="1400" dirty="0"/>
              <a:t>資料より抜粋・編集</a:t>
            </a:r>
          </a:p>
        </p:txBody>
      </p:sp>
      <p:grpSp>
        <p:nvGrpSpPr>
          <p:cNvPr id="5" name="グループ化 4">
            <a:extLst>
              <a:ext uri="{FF2B5EF4-FFF2-40B4-BE49-F238E27FC236}">
                <a16:creationId xmlns:a16="http://schemas.microsoft.com/office/drawing/2014/main" id="{2ED6D6AA-80DF-A70D-4557-F6C41F998CAE}"/>
              </a:ext>
            </a:extLst>
          </p:cNvPr>
          <p:cNvGrpSpPr/>
          <p:nvPr/>
        </p:nvGrpSpPr>
        <p:grpSpPr>
          <a:xfrm>
            <a:off x="516555" y="4681639"/>
            <a:ext cx="5655446" cy="1403839"/>
            <a:chOff x="516555" y="4681639"/>
            <a:chExt cx="5655446" cy="1403839"/>
          </a:xfrm>
        </p:grpSpPr>
        <p:sp>
          <p:nvSpPr>
            <p:cNvPr id="14" name="矢印: 折線 13">
              <a:extLst>
                <a:ext uri="{FF2B5EF4-FFF2-40B4-BE49-F238E27FC236}">
                  <a16:creationId xmlns:a16="http://schemas.microsoft.com/office/drawing/2014/main" id="{FED93CA2-A4DB-10AA-C665-C4E9070928D4}"/>
                </a:ext>
              </a:extLst>
            </p:cNvPr>
            <p:cNvSpPr/>
            <p:nvPr/>
          </p:nvSpPr>
          <p:spPr>
            <a:xfrm flipV="1">
              <a:off x="4668570" y="4681639"/>
              <a:ext cx="1503431" cy="132415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テキスト ボックス 14">
              <a:extLst>
                <a:ext uri="{FF2B5EF4-FFF2-40B4-BE49-F238E27FC236}">
                  <a16:creationId xmlns:a16="http://schemas.microsoft.com/office/drawing/2014/main" id="{B974FC24-5F67-C415-6642-49FA9D1052F8}"/>
                </a:ext>
              </a:extLst>
            </p:cNvPr>
            <p:cNvSpPr txBox="1"/>
            <p:nvPr/>
          </p:nvSpPr>
          <p:spPr>
            <a:xfrm>
              <a:off x="516555" y="5439147"/>
              <a:ext cx="4570482" cy="646331"/>
            </a:xfrm>
            <a:prstGeom prst="rect">
              <a:avLst/>
            </a:prstGeom>
            <a:noFill/>
          </p:spPr>
          <p:txBody>
            <a:bodyPr wrap="none" rtlCol="0">
              <a:spAutoFit/>
            </a:bodyPr>
            <a:lstStyle/>
            <a:p>
              <a:r>
                <a:rPr kumimoji="1" lang="ja-JP" altLang="en-US" b="1" dirty="0"/>
                <a:t>空間オブジェクトに入力されている</a:t>
              </a:r>
              <a:endParaRPr kumimoji="1" lang="en-US" altLang="ja-JP" b="1" dirty="0"/>
            </a:p>
            <a:p>
              <a:r>
                <a:rPr kumimoji="1" lang="ja-JP" altLang="en-US" b="1" dirty="0"/>
                <a:t>ことで、複数図面で「室名」が一致する。</a:t>
              </a:r>
            </a:p>
          </p:txBody>
        </p:sp>
      </p:grpSp>
      <p:pic>
        <p:nvPicPr>
          <p:cNvPr id="6" name="ダウンロード - 2025-11-07T135951.777">
            <a:hlinkClick r:id="" action="ppaction://media"/>
            <a:extLst>
              <a:ext uri="{FF2B5EF4-FFF2-40B4-BE49-F238E27FC236}">
                <a16:creationId xmlns:a16="http://schemas.microsoft.com/office/drawing/2014/main" id="{C284D48A-3D33-46D2-CFC0-9509EA42CC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7975" y="166842"/>
            <a:ext cx="609600" cy="609600"/>
          </a:xfrm>
          <a:prstGeom prst="rect">
            <a:avLst/>
          </a:prstGeom>
        </p:spPr>
      </p:pic>
      <p:pic>
        <p:nvPicPr>
          <p:cNvPr id="9" name="図 8">
            <a:extLst>
              <a:ext uri="{FF2B5EF4-FFF2-40B4-BE49-F238E27FC236}">
                <a16:creationId xmlns:a16="http://schemas.microsoft.com/office/drawing/2014/main" id="{6DF337A4-6384-84E3-74A4-732538CDE0F4}"/>
              </a:ext>
            </a:extLst>
          </p:cNvPr>
          <p:cNvPicPr>
            <a:picLocks noChangeAspect="1"/>
          </p:cNvPicPr>
          <p:nvPr/>
        </p:nvPicPr>
        <p:blipFill>
          <a:blip r:embed="rId7"/>
          <a:stretch>
            <a:fillRect/>
          </a:stretch>
        </p:blipFill>
        <p:spPr>
          <a:xfrm>
            <a:off x="7042466" y="2991146"/>
            <a:ext cx="4880154" cy="3796670"/>
          </a:xfrm>
          <a:prstGeom prst="rect">
            <a:avLst/>
          </a:prstGeom>
        </p:spPr>
      </p:pic>
    </p:spTree>
    <p:extLst>
      <p:ext uri="{BB962C8B-B14F-4D97-AF65-F5344CB8AC3E}">
        <p14:creationId xmlns:p14="http://schemas.microsoft.com/office/powerpoint/2010/main" val="1766480992"/>
      </p:ext>
    </p:extLst>
  </p:cSld>
  <p:clrMapOvr>
    <a:masterClrMapping/>
  </p:clrMapOvr>
  <mc:AlternateContent xmlns:mc="http://schemas.openxmlformats.org/markup-compatibility/2006" xmlns:p14="http://schemas.microsoft.com/office/powerpoint/2010/main">
    <mc:Choice Requires="p14">
      <p:transition spd="slow" p14:dur="2000" advTm="81055"/>
    </mc:Choice>
    <mc:Fallback xmlns="">
      <p:transition spd="slow" advTm="81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 objId="6"/>
        <p14:stopEvt time="79032"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8421F1B1-4C63-2365-9BA6-673AF5FFC76D}"/>
              </a:ext>
            </a:extLst>
          </p:cNvPr>
          <p:cNvSpPr txBox="1">
            <a:spLocks/>
          </p:cNvSpPr>
          <p:nvPr/>
        </p:nvSpPr>
        <p:spPr>
          <a:xfrm>
            <a:off x="0" y="1078031"/>
            <a:ext cx="11993079" cy="2059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sz="800" dirty="0"/>
          </a:p>
        </p:txBody>
      </p:sp>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19074" y="188533"/>
            <a:ext cx="11772925"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図面審査の仕組み（３）：入出力基準適合申告書</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・入出力基準に従った入出力を行い、</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由来の記載が整合している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　項目に〇（</a:t>
            </a:r>
            <a:r>
              <a:rPr kumimoji="1" lang="en-US" altLang="ja-JP" b="1" dirty="0">
                <a:latin typeface="HG丸ｺﾞｼｯｸM-PRO" panose="020F0600000000000000" pitchFamily="50" charset="-128"/>
                <a:ea typeface="HG丸ｺﾞｼｯｸM-PRO" panose="020F0600000000000000" pitchFamily="50" charset="-128"/>
              </a:rPr>
              <a:t>or</a:t>
            </a:r>
            <a:r>
              <a:rPr kumimoji="1" lang="ja-JP" altLang="en-US" b="1" dirty="0">
                <a:latin typeface="HG丸ｺﾞｼｯｸM-PRO" panose="020F0600000000000000" pitchFamily="50" charset="-128"/>
                <a:ea typeface="HG丸ｺﾞｼｯｸM-PRO" panose="020F0600000000000000" pitchFamily="50" charset="-128"/>
              </a:rPr>
              <a:t>△）を付けて申告</a:t>
            </a:r>
            <a:r>
              <a:rPr kumimoji="1" lang="en-US" altLang="ja-JP" sz="1600" b="1" dirty="0">
                <a:latin typeface="HG丸ｺﾞｼｯｸM-PRO" panose="020F0600000000000000" pitchFamily="50" charset="-128"/>
                <a:ea typeface="HG丸ｺﾞｼｯｸM-PRO" panose="020F0600000000000000" pitchFamily="50" charset="-128"/>
              </a:rPr>
              <a:t>※</a:t>
            </a:r>
            <a:r>
              <a:rPr kumimoji="1" lang="ja-JP" altLang="en-US" b="1" dirty="0">
                <a:latin typeface="HG丸ｺﾞｼｯｸM-PRO" panose="020F0600000000000000" pitchFamily="50" charset="-128"/>
                <a:ea typeface="HG丸ｺﾞｼｯｸM-PRO" panose="020F0600000000000000" pitchFamily="50" charset="-128"/>
              </a:rPr>
              <a:t>することができる。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a:extLst>
              <a:ext uri="{FF2B5EF4-FFF2-40B4-BE49-F238E27FC236}">
                <a16:creationId xmlns:a16="http://schemas.microsoft.com/office/drawing/2014/main" id="{FD064FCF-32A9-4212-A202-D8E15AEB49EC}"/>
              </a:ext>
            </a:extLst>
          </p:cNvPr>
          <p:cNvSpPr txBox="1">
            <a:spLocks/>
          </p:cNvSpPr>
          <p:nvPr/>
        </p:nvSpPr>
        <p:spPr>
          <a:xfrm>
            <a:off x="198921" y="1293761"/>
            <a:ext cx="11574004" cy="5467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dirty="0"/>
          </a:p>
          <a:p>
            <a:pPr marL="0" indent="0">
              <a:buNone/>
            </a:pPr>
            <a:endParaRPr kumimoji="1" lang="en-US" altLang="ja-JP" sz="2400" dirty="0"/>
          </a:p>
          <a:p>
            <a:pPr marL="0" indent="0">
              <a:buNone/>
            </a:pPr>
            <a:endParaRPr kumimoji="1" lang="en-US" altLang="ja-JP" sz="800" dirty="0"/>
          </a:p>
        </p:txBody>
      </p:sp>
      <p:pic>
        <p:nvPicPr>
          <p:cNvPr id="11" name="図 10">
            <a:extLst>
              <a:ext uri="{FF2B5EF4-FFF2-40B4-BE49-F238E27FC236}">
                <a16:creationId xmlns:a16="http://schemas.microsoft.com/office/drawing/2014/main" id="{B34C44ED-D701-6BDF-119F-441F99A27192}"/>
              </a:ext>
            </a:extLst>
          </p:cNvPr>
          <p:cNvPicPr>
            <a:picLocks noChangeAspect="1"/>
          </p:cNvPicPr>
          <p:nvPr/>
        </p:nvPicPr>
        <p:blipFill>
          <a:blip r:embed="rId5"/>
          <a:stretch>
            <a:fillRect/>
          </a:stretch>
        </p:blipFill>
        <p:spPr>
          <a:xfrm>
            <a:off x="806946" y="1877289"/>
            <a:ext cx="11076056" cy="4945104"/>
          </a:xfrm>
          <a:prstGeom prst="rect">
            <a:avLst/>
          </a:prstGeom>
        </p:spPr>
      </p:pic>
      <p:sp>
        <p:nvSpPr>
          <p:cNvPr id="22" name="吹き出し: 四角形 21">
            <a:extLst>
              <a:ext uri="{FF2B5EF4-FFF2-40B4-BE49-F238E27FC236}">
                <a16:creationId xmlns:a16="http://schemas.microsoft.com/office/drawing/2014/main" id="{EFA1065C-CB5D-6021-DD8C-48B281A136EC}"/>
              </a:ext>
            </a:extLst>
          </p:cNvPr>
          <p:cNvSpPr/>
          <p:nvPr/>
        </p:nvSpPr>
        <p:spPr>
          <a:xfrm>
            <a:off x="707486" y="6052315"/>
            <a:ext cx="2724856" cy="734260"/>
          </a:xfrm>
          <a:prstGeom prst="wedgeRectCallout">
            <a:avLst>
              <a:gd name="adj1" fmla="val -4103"/>
              <a:gd name="adj2" fmla="val -10030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入出力基準の項目</a:t>
            </a:r>
            <a:endParaRPr kumimoji="1" lang="en-US" altLang="ja-JP" b="1" dirty="0">
              <a:solidFill>
                <a:schemeClr val="tx1"/>
              </a:solidFill>
            </a:endParaRPr>
          </a:p>
          <a:p>
            <a:pPr algn="ctr"/>
            <a:r>
              <a:rPr kumimoji="1" lang="ja-JP" altLang="en-US" b="1" dirty="0">
                <a:solidFill>
                  <a:schemeClr val="tx1"/>
                </a:solidFill>
              </a:rPr>
              <a:t>（明示すべき事項等）</a:t>
            </a:r>
          </a:p>
        </p:txBody>
      </p:sp>
      <p:sp>
        <p:nvSpPr>
          <p:cNvPr id="23" name="吹き出し: 四角形 22">
            <a:extLst>
              <a:ext uri="{FF2B5EF4-FFF2-40B4-BE49-F238E27FC236}">
                <a16:creationId xmlns:a16="http://schemas.microsoft.com/office/drawing/2014/main" id="{6B4932C1-2739-4AF9-B62C-F78D8E2CDB37}"/>
              </a:ext>
            </a:extLst>
          </p:cNvPr>
          <p:cNvSpPr/>
          <p:nvPr/>
        </p:nvSpPr>
        <p:spPr>
          <a:xfrm>
            <a:off x="3940907" y="6026649"/>
            <a:ext cx="5050656" cy="734260"/>
          </a:xfrm>
          <a:prstGeom prst="wedgeRectCallout">
            <a:avLst>
              <a:gd name="adj1" fmla="val 29361"/>
              <a:gd name="adj2" fmla="val -7708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申告欄</a:t>
            </a:r>
            <a:endParaRPr kumimoji="1" lang="en-US" altLang="ja-JP" b="1" dirty="0">
              <a:solidFill>
                <a:schemeClr val="tx1"/>
              </a:solidFill>
            </a:endParaRPr>
          </a:p>
          <a:p>
            <a:pPr algn="ctr"/>
            <a:r>
              <a:rPr kumimoji="1" lang="ja-JP" altLang="en-US" b="1" dirty="0">
                <a:solidFill>
                  <a:schemeClr val="tx1"/>
                </a:solidFill>
              </a:rPr>
              <a:t>（該当する欄に〇（</a:t>
            </a:r>
            <a:r>
              <a:rPr kumimoji="1" lang="en-US" altLang="ja-JP" b="1" dirty="0">
                <a:solidFill>
                  <a:schemeClr val="tx1"/>
                </a:solidFill>
              </a:rPr>
              <a:t>or </a:t>
            </a:r>
            <a:r>
              <a:rPr kumimoji="1" lang="ja-JP" altLang="en-US" b="1" dirty="0">
                <a:solidFill>
                  <a:schemeClr val="tx1"/>
                </a:solidFill>
                <a:latin typeface="HG創英角ｺﾞｼｯｸUB" panose="020B0909000000000000" pitchFamily="49" charset="-128"/>
                <a:ea typeface="HG創英角ｺﾞｼｯｸUB" panose="020B0909000000000000" pitchFamily="49" charset="-128"/>
              </a:rPr>
              <a:t>△</a:t>
            </a:r>
            <a:r>
              <a:rPr kumimoji="1" lang="ja-JP" altLang="en-US" b="1" dirty="0">
                <a:solidFill>
                  <a:schemeClr val="tx1"/>
                </a:solidFill>
                <a:latin typeface="游ゴシック 本文"/>
              </a:rPr>
              <a:t>）</a:t>
            </a:r>
            <a:r>
              <a:rPr kumimoji="1" lang="ja-JP" altLang="en-US" b="1" dirty="0">
                <a:solidFill>
                  <a:schemeClr val="tx1"/>
                </a:solidFill>
              </a:rPr>
              <a:t>を付けて申告する）</a:t>
            </a:r>
          </a:p>
        </p:txBody>
      </p:sp>
      <p:sp>
        <p:nvSpPr>
          <p:cNvPr id="25" name="吹き出し: 四角形 24">
            <a:extLst>
              <a:ext uri="{FF2B5EF4-FFF2-40B4-BE49-F238E27FC236}">
                <a16:creationId xmlns:a16="http://schemas.microsoft.com/office/drawing/2014/main" id="{71FE861D-8E3A-DDA5-2EF8-30AEC79401D5}"/>
              </a:ext>
            </a:extLst>
          </p:cNvPr>
          <p:cNvSpPr/>
          <p:nvPr/>
        </p:nvSpPr>
        <p:spPr>
          <a:xfrm>
            <a:off x="9463605" y="5993826"/>
            <a:ext cx="2508241" cy="783061"/>
          </a:xfrm>
          <a:prstGeom prst="wedgeRectCallout">
            <a:avLst>
              <a:gd name="adj1" fmla="val 5812"/>
              <a:gd name="adj2" fmla="val -76689"/>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申告事項に係る説明等</a:t>
            </a:r>
            <a:endParaRPr kumimoji="1" lang="en-US" altLang="ja-JP" b="1" dirty="0">
              <a:solidFill>
                <a:schemeClr val="tx1"/>
              </a:solidFill>
            </a:endParaRPr>
          </a:p>
          <a:p>
            <a:pPr algn="ctr"/>
            <a:r>
              <a:rPr kumimoji="1" lang="ja-JP" altLang="en-US" b="1" dirty="0">
                <a:solidFill>
                  <a:schemeClr val="tx1"/>
                </a:solidFill>
              </a:rPr>
              <a:t>（左欄</a:t>
            </a:r>
            <a:r>
              <a:rPr kumimoji="1" lang="ja-JP" altLang="en-US" b="1" dirty="0">
                <a:solidFill>
                  <a:schemeClr val="tx1"/>
                </a:solidFill>
                <a:latin typeface="HGSｺﾞｼｯｸE" panose="020B0900000000000000" pitchFamily="50" charset="-128"/>
                <a:ea typeface="HGSｺﾞｼｯｸE" panose="020B0900000000000000" pitchFamily="50" charset="-128"/>
              </a:rPr>
              <a:t>△</a:t>
            </a:r>
            <a:r>
              <a:rPr kumimoji="1" lang="ja-JP" altLang="en-US" b="1" dirty="0">
                <a:solidFill>
                  <a:schemeClr val="tx1"/>
                </a:solidFill>
              </a:rPr>
              <a:t>の場合など）</a:t>
            </a:r>
          </a:p>
        </p:txBody>
      </p:sp>
      <p:sp>
        <p:nvSpPr>
          <p:cNvPr id="24" name="吹き出し: 四角形 23">
            <a:extLst>
              <a:ext uri="{FF2B5EF4-FFF2-40B4-BE49-F238E27FC236}">
                <a16:creationId xmlns:a16="http://schemas.microsoft.com/office/drawing/2014/main" id="{9E4AC527-B023-647D-8997-B260917505A5}"/>
              </a:ext>
            </a:extLst>
          </p:cNvPr>
          <p:cNvSpPr/>
          <p:nvPr/>
        </p:nvSpPr>
        <p:spPr>
          <a:xfrm>
            <a:off x="8984811" y="2545865"/>
            <a:ext cx="2997581" cy="818146"/>
          </a:xfrm>
          <a:prstGeom prst="wedgeRectCallout">
            <a:avLst>
              <a:gd name="adj1" fmla="val -52096"/>
              <a:gd name="adj2" fmla="val 99693"/>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rPr>
              <a:t>　入出力基準に従い作成</a:t>
            </a:r>
            <a:r>
              <a:rPr kumimoji="1" lang="en-US" altLang="ja-JP" b="1" dirty="0">
                <a:solidFill>
                  <a:schemeClr val="tx1"/>
                </a:solidFill>
              </a:rPr>
              <a:t> </a:t>
            </a:r>
          </a:p>
          <a:p>
            <a:r>
              <a:rPr kumimoji="1" lang="ja-JP" altLang="en-US" b="1" dirty="0">
                <a:solidFill>
                  <a:schemeClr val="tx1"/>
                </a:solidFill>
              </a:rPr>
              <a:t>　した図書</a:t>
            </a:r>
          </a:p>
        </p:txBody>
      </p:sp>
      <p:sp>
        <p:nvSpPr>
          <p:cNvPr id="7" name="テキスト ボックス 6">
            <a:extLst>
              <a:ext uri="{FF2B5EF4-FFF2-40B4-BE49-F238E27FC236}">
                <a16:creationId xmlns:a16="http://schemas.microsoft.com/office/drawing/2014/main" id="{56EBFDC9-7896-0B73-F7B7-B8670A33B463}"/>
              </a:ext>
            </a:extLst>
          </p:cNvPr>
          <p:cNvSpPr txBox="1"/>
          <p:nvPr/>
        </p:nvSpPr>
        <p:spPr>
          <a:xfrm>
            <a:off x="8991563" y="1230958"/>
            <a:ext cx="3381304" cy="646331"/>
          </a:xfrm>
          <a:prstGeom prst="rect">
            <a:avLst/>
          </a:prstGeom>
          <a:noFill/>
        </p:spPr>
        <p:txBody>
          <a:bodyPr wrap="square" rtlCol="0">
            <a:spAutoFit/>
          </a:bodyPr>
          <a:lstStyle/>
          <a:p>
            <a:r>
              <a:rPr kumimoji="1" lang="en-US" altLang="ja-JP" sz="1200" dirty="0"/>
              <a:t>※</a:t>
            </a:r>
            <a:r>
              <a:rPr kumimoji="1" lang="ja-JP" altLang="en-US" sz="1200" dirty="0"/>
              <a:t>入出力基準に従い作成した</a:t>
            </a:r>
            <a:r>
              <a:rPr kumimoji="1" lang="en-US" altLang="ja-JP" sz="1200" dirty="0"/>
              <a:t>BIM</a:t>
            </a:r>
            <a:r>
              <a:rPr kumimoji="1" lang="ja-JP" altLang="en-US" sz="1200" dirty="0"/>
              <a:t>データから</a:t>
            </a:r>
            <a:endParaRPr kumimoji="1" lang="en-US" altLang="ja-JP" sz="1200" dirty="0"/>
          </a:p>
          <a:p>
            <a:r>
              <a:rPr kumimoji="1" lang="ja-JP" altLang="en-US" sz="1200" dirty="0"/>
              <a:t>　書き出しを行い、図書の記載事項が相互に</a:t>
            </a:r>
            <a:endParaRPr kumimoji="1" lang="en-US" altLang="ja-JP" sz="1200" dirty="0"/>
          </a:p>
          <a:p>
            <a:r>
              <a:rPr kumimoji="1" lang="ja-JP" altLang="en-US" sz="1200" dirty="0"/>
              <a:t>　整合するものであることの申告</a:t>
            </a:r>
          </a:p>
        </p:txBody>
      </p:sp>
      <p:pic>
        <p:nvPicPr>
          <p:cNvPr id="6" name="ダウンロード - 2025-11-10T121143.815">
            <a:hlinkClick r:id="" action="ppaction://media"/>
            <a:extLst>
              <a:ext uri="{FF2B5EF4-FFF2-40B4-BE49-F238E27FC236}">
                <a16:creationId xmlns:a16="http://schemas.microsoft.com/office/drawing/2014/main" id="{50FF2585-9F3C-6D4A-6927-70ADB5DA03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8125" y="231486"/>
            <a:ext cx="609600" cy="609600"/>
          </a:xfrm>
          <a:prstGeom prst="rect">
            <a:avLst/>
          </a:prstGeom>
        </p:spPr>
      </p:pic>
    </p:spTree>
    <p:extLst>
      <p:ext uri="{BB962C8B-B14F-4D97-AF65-F5344CB8AC3E}">
        <p14:creationId xmlns:p14="http://schemas.microsoft.com/office/powerpoint/2010/main" val="3249590674"/>
      </p:ext>
    </p:extLst>
  </p:cSld>
  <p:clrMapOvr>
    <a:masterClrMapping/>
  </p:clrMapOvr>
  <mc:AlternateContent xmlns:mc="http://schemas.openxmlformats.org/markup-compatibility/2006" xmlns:p14="http://schemas.microsoft.com/office/powerpoint/2010/main">
    <mc:Choice Requires="p14">
      <p:transition spd="slow" p14:dur="2000" advTm="91253"/>
    </mc:Choice>
    <mc:Fallback xmlns="">
      <p:transition spd="slow" advTm="9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 objId="6"/>
        <p14:stopEvt time="89311" objId="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19075" y="188533"/>
            <a:ext cx="11353850"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図面審査の仕組み（４）：申請手続きなど</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a:t>
            </a:r>
            <a:r>
              <a:rPr kumimoji="1" lang="en-US" altLang="ja-JP" sz="2400" b="1" dirty="0">
                <a:latin typeface="HG丸ｺﾞｼｯｸM-PRO" panose="020F0600000000000000" pitchFamily="50" charset="-128"/>
                <a:ea typeface="HG丸ｺﾞｼｯｸM-PRO" panose="020F0600000000000000" pitchFamily="50" charset="-128"/>
              </a:rPr>
              <a:t>ICBA</a:t>
            </a:r>
            <a:r>
              <a:rPr kumimoji="1" lang="ja-JP" altLang="en-US" sz="2400" b="1" dirty="0">
                <a:latin typeface="HG丸ｺﾞｼｯｸM-PRO" panose="020F0600000000000000" pitchFamily="50" charset="-128"/>
                <a:ea typeface="HG丸ｺﾞｼｯｸM-PRO" panose="020F0600000000000000" pitchFamily="50" charset="-128"/>
              </a:rPr>
              <a:t>確認申請用</a:t>
            </a:r>
            <a:r>
              <a:rPr kumimoji="1" lang="en-US" altLang="ja-JP" sz="2400" b="1" dirty="0">
                <a:latin typeface="HG丸ｺﾞｼｯｸM-PRO" panose="020F0600000000000000" pitchFamily="50" charset="-128"/>
                <a:ea typeface="HG丸ｺﾞｼｯｸM-PRO" panose="020F0600000000000000" pitchFamily="50" charset="-128"/>
              </a:rPr>
              <a:t>CDE</a:t>
            </a:r>
            <a:r>
              <a:rPr kumimoji="1" lang="ja-JP" altLang="en-US" sz="2400" b="1" dirty="0">
                <a:latin typeface="HG丸ｺﾞｼｯｸM-PRO" panose="020F0600000000000000" pitchFamily="50" charset="-128"/>
                <a:ea typeface="HG丸ｺﾞｼｯｸM-PRO" panose="020F0600000000000000" pitchFamily="50" charset="-128"/>
              </a:rPr>
              <a:t>」を利用した申請手順の例</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4" name="コンテンツ プレースホルダー 2">
            <a:extLst>
              <a:ext uri="{FF2B5EF4-FFF2-40B4-BE49-F238E27FC236}">
                <a16:creationId xmlns:a16="http://schemas.microsoft.com/office/drawing/2014/main" id="{8421F1B1-4C63-2365-9BA6-673AF5FFC76D}"/>
              </a:ext>
            </a:extLst>
          </p:cNvPr>
          <p:cNvSpPr txBox="1">
            <a:spLocks/>
          </p:cNvSpPr>
          <p:nvPr/>
        </p:nvSpPr>
        <p:spPr>
          <a:xfrm>
            <a:off x="0" y="1078031"/>
            <a:ext cx="11993079" cy="2059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sz="800" dirty="0"/>
          </a:p>
        </p:txBody>
      </p:sp>
      <p:sp>
        <p:nvSpPr>
          <p:cNvPr id="3" name="コンテンツ プレースホルダー 2">
            <a:extLst>
              <a:ext uri="{FF2B5EF4-FFF2-40B4-BE49-F238E27FC236}">
                <a16:creationId xmlns:a16="http://schemas.microsoft.com/office/drawing/2014/main" id="{FD064FCF-32A9-4212-A202-D8E15AEB49EC}"/>
              </a:ext>
            </a:extLst>
          </p:cNvPr>
          <p:cNvSpPr txBox="1">
            <a:spLocks/>
          </p:cNvSpPr>
          <p:nvPr/>
        </p:nvSpPr>
        <p:spPr>
          <a:xfrm>
            <a:off x="198921" y="1293761"/>
            <a:ext cx="11574004" cy="5467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dirty="0"/>
          </a:p>
          <a:p>
            <a:pPr marL="0" indent="0">
              <a:buNone/>
            </a:pPr>
            <a:endParaRPr kumimoji="1" lang="en-US" altLang="ja-JP" sz="2400" dirty="0"/>
          </a:p>
          <a:p>
            <a:pPr marL="0" indent="0">
              <a:buNone/>
            </a:pPr>
            <a:endParaRPr kumimoji="1" lang="en-US" altLang="ja-JP" sz="800" dirty="0"/>
          </a:p>
        </p:txBody>
      </p:sp>
      <p:sp>
        <p:nvSpPr>
          <p:cNvPr id="7" name="テキスト ボックス 6">
            <a:extLst>
              <a:ext uri="{FF2B5EF4-FFF2-40B4-BE49-F238E27FC236}">
                <a16:creationId xmlns:a16="http://schemas.microsoft.com/office/drawing/2014/main" id="{15105DC5-4254-76E0-42D0-B2FFFAAAF324}"/>
              </a:ext>
            </a:extLst>
          </p:cNvPr>
          <p:cNvSpPr txBox="1"/>
          <p:nvPr/>
        </p:nvSpPr>
        <p:spPr>
          <a:xfrm>
            <a:off x="9265402" y="6334780"/>
            <a:ext cx="3031512" cy="523220"/>
          </a:xfrm>
          <a:prstGeom prst="rect">
            <a:avLst/>
          </a:prstGeom>
          <a:noFill/>
        </p:spPr>
        <p:txBody>
          <a:bodyPr wrap="square" rtlCol="0">
            <a:spAutoFit/>
          </a:bodyPr>
          <a:lstStyle/>
          <a:p>
            <a:r>
              <a:rPr kumimoji="1" lang="ja-JP" altLang="en-US" sz="1400" dirty="0"/>
              <a:t>「</a:t>
            </a:r>
            <a:r>
              <a:rPr kumimoji="1" lang="en-US" altLang="ja-JP" sz="1400" dirty="0"/>
              <a:t>BIM</a:t>
            </a:r>
            <a:r>
              <a:rPr kumimoji="1" lang="ja-JP" altLang="en-US" sz="1400" dirty="0"/>
              <a:t>図面審査制度説明会」</a:t>
            </a:r>
            <a:r>
              <a:rPr kumimoji="1" lang="en-US" altLang="ja-JP" sz="1400" dirty="0"/>
              <a:t>(R7.7)</a:t>
            </a:r>
          </a:p>
          <a:p>
            <a:r>
              <a:rPr kumimoji="1" lang="ja-JP" altLang="en-US" sz="1400" dirty="0"/>
              <a:t>　資料より抜粋</a:t>
            </a:r>
          </a:p>
        </p:txBody>
      </p:sp>
      <p:sp>
        <p:nvSpPr>
          <p:cNvPr id="21" name="テキスト ボックス 20">
            <a:extLst>
              <a:ext uri="{FF2B5EF4-FFF2-40B4-BE49-F238E27FC236}">
                <a16:creationId xmlns:a16="http://schemas.microsoft.com/office/drawing/2014/main" id="{B03BBA72-FAB8-065F-8E1C-76AB73F93233}"/>
              </a:ext>
            </a:extLst>
          </p:cNvPr>
          <p:cNvSpPr txBox="1"/>
          <p:nvPr/>
        </p:nvSpPr>
        <p:spPr>
          <a:xfrm>
            <a:off x="9510503" y="3871050"/>
            <a:ext cx="1980029" cy="738664"/>
          </a:xfrm>
          <a:prstGeom prst="rect">
            <a:avLst/>
          </a:prstGeom>
          <a:noFill/>
        </p:spPr>
        <p:txBody>
          <a:bodyPr wrap="none" rtlCol="0">
            <a:spAutoFit/>
          </a:bodyPr>
          <a:lstStyle/>
          <a:p>
            <a:r>
              <a:rPr kumimoji="1" lang="ja-JP" altLang="en-US" sz="1400" b="1" dirty="0"/>
              <a:t>（注１）ＩＣＢＡ</a:t>
            </a:r>
            <a:endParaRPr kumimoji="1" lang="en-US" altLang="ja-JP" sz="1400" b="1" dirty="0"/>
          </a:p>
          <a:p>
            <a:r>
              <a:rPr kumimoji="1" lang="ja-JP" altLang="en-US" sz="1400" b="1" dirty="0"/>
              <a:t>一般財団法人</a:t>
            </a:r>
            <a:endParaRPr kumimoji="1" lang="en-US" altLang="ja-JP" sz="1400" b="1" dirty="0"/>
          </a:p>
          <a:p>
            <a:r>
              <a:rPr kumimoji="1" lang="ja-JP" altLang="en-US" sz="1400" b="1" dirty="0"/>
              <a:t>建築行政情報センター</a:t>
            </a:r>
          </a:p>
        </p:txBody>
      </p:sp>
      <p:sp>
        <p:nvSpPr>
          <p:cNvPr id="26" name="テキスト ボックス 25">
            <a:extLst>
              <a:ext uri="{FF2B5EF4-FFF2-40B4-BE49-F238E27FC236}">
                <a16:creationId xmlns:a16="http://schemas.microsoft.com/office/drawing/2014/main" id="{E89CD052-30BE-FBF3-5D97-29D09FAB276D}"/>
              </a:ext>
            </a:extLst>
          </p:cNvPr>
          <p:cNvSpPr txBox="1"/>
          <p:nvPr/>
        </p:nvSpPr>
        <p:spPr>
          <a:xfrm>
            <a:off x="9525387" y="4873997"/>
            <a:ext cx="2247538" cy="954107"/>
          </a:xfrm>
          <a:prstGeom prst="rect">
            <a:avLst/>
          </a:prstGeom>
          <a:noFill/>
        </p:spPr>
        <p:txBody>
          <a:bodyPr wrap="none" rtlCol="0">
            <a:spAutoFit/>
          </a:bodyPr>
          <a:lstStyle/>
          <a:p>
            <a:r>
              <a:rPr kumimoji="1" lang="ja-JP" altLang="en-US" sz="1400" b="1" dirty="0"/>
              <a:t>（注２）ＣＤＥ</a:t>
            </a:r>
            <a:endParaRPr kumimoji="1" lang="en-US" altLang="ja-JP" sz="1400" b="1" dirty="0"/>
          </a:p>
          <a:p>
            <a:r>
              <a:rPr kumimoji="1" lang="en-US" altLang="ja-JP" sz="1400" b="1" dirty="0"/>
              <a:t>Common Data Environment</a:t>
            </a:r>
          </a:p>
          <a:p>
            <a:r>
              <a:rPr kumimoji="1" lang="ja-JP" altLang="en-US" sz="1400" b="1" dirty="0"/>
              <a:t>情報を一元管理する</a:t>
            </a:r>
            <a:endParaRPr kumimoji="1" lang="en-US" altLang="ja-JP" sz="1400" b="1" dirty="0"/>
          </a:p>
          <a:p>
            <a:r>
              <a:rPr kumimoji="1" lang="ja-JP" altLang="en-US" sz="1400" b="1" dirty="0"/>
              <a:t>プラットフォーム</a:t>
            </a:r>
            <a:r>
              <a:rPr kumimoji="1" lang="en-US" altLang="ja-JP" sz="1400" b="1" dirty="0"/>
              <a:t> </a:t>
            </a:r>
            <a:endParaRPr kumimoji="1" lang="ja-JP" altLang="en-US" sz="1400" b="1" dirty="0"/>
          </a:p>
        </p:txBody>
      </p:sp>
      <p:pic>
        <p:nvPicPr>
          <p:cNvPr id="5" name="ダウンロード - 2025-11-10T115227.235">
            <a:hlinkClick r:id="" action="ppaction://media"/>
            <a:extLst>
              <a:ext uri="{FF2B5EF4-FFF2-40B4-BE49-F238E27FC236}">
                <a16:creationId xmlns:a16="http://schemas.microsoft.com/office/drawing/2014/main" id="{4E026652-CB1F-19F4-79BD-FA983B5EAD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4227" y="328482"/>
            <a:ext cx="609600" cy="609600"/>
          </a:xfrm>
          <a:prstGeom prst="rect">
            <a:avLst/>
          </a:prstGeom>
        </p:spPr>
      </p:pic>
      <p:pic>
        <p:nvPicPr>
          <p:cNvPr id="10" name="図 9">
            <a:extLst>
              <a:ext uri="{FF2B5EF4-FFF2-40B4-BE49-F238E27FC236}">
                <a16:creationId xmlns:a16="http://schemas.microsoft.com/office/drawing/2014/main" id="{B4CDD553-39CA-2513-BB25-760C6163CA94}"/>
              </a:ext>
            </a:extLst>
          </p:cNvPr>
          <p:cNvPicPr>
            <a:picLocks noChangeAspect="1"/>
          </p:cNvPicPr>
          <p:nvPr/>
        </p:nvPicPr>
        <p:blipFill>
          <a:blip r:embed="rId6"/>
          <a:stretch>
            <a:fillRect/>
          </a:stretch>
        </p:blipFill>
        <p:spPr>
          <a:xfrm>
            <a:off x="569466" y="1165622"/>
            <a:ext cx="8775655" cy="5643793"/>
          </a:xfrm>
          <a:prstGeom prst="rect">
            <a:avLst/>
          </a:prstGeom>
        </p:spPr>
      </p:pic>
      <p:sp>
        <p:nvSpPr>
          <p:cNvPr id="8" name="正方形/長方形 7">
            <a:extLst>
              <a:ext uri="{FF2B5EF4-FFF2-40B4-BE49-F238E27FC236}">
                <a16:creationId xmlns:a16="http://schemas.microsoft.com/office/drawing/2014/main" id="{4DDD4CA8-677D-D445-F07D-1FE7E79F1308}"/>
              </a:ext>
            </a:extLst>
          </p:cNvPr>
          <p:cNvSpPr/>
          <p:nvPr/>
        </p:nvSpPr>
        <p:spPr>
          <a:xfrm>
            <a:off x="9092095" y="6478897"/>
            <a:ext cx="260601" cy="30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17023285"/>
      </p:ext>
    </p:extLst>
  </p:cSld>
  <p:clrMapOvr>
    <a:masterClrMapping/>
  </p:clrMapOvr>
  <mc:AlternateContent xmlns:mc="http://schemas.openxmlformats.org/markup-compatibility/2006" xmlns:p14="http://schemas.microsoft.com/office/powerpoint/2010/main">
    <mc:Choice Requires="p14">
      <p:transition spd="slow" p14:dur="2000" advTm="45991"/>
    </mc:Choice>
    <mc:Fallback xmlns="">
      <p:transition spd="slow" advTm="4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 objId="5"/>
        <p14:stopEvt time="44071"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47508" y="492464"/>
            <a:ext cx="11296983"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3200" b="1" dirty="0">
                <a:latin typeface="HG丸ｺﾞｼｯｸM-PRO" panose="020F0600000000000000" pitchFamily="50" charset="-128"/>
                <a:ea typeface="HG丸ｺﾞｼｯｸM-PRO" panose="020F0600000000000000" pitchFamily="50" charset="-128"/>
              </a:rPr>
              <a:t>３．設計者にとってのメリット</a:t>
            </a:r>
            <a:endParaRPr kumimoji="1" lang="en-US" altLang="ja-JP" sz="32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4" name="correct_answer3">
            <a:hlinkClick r:id="" action="ppaction://media"/>
            <a:extLst>
              <a:ext uri="{FF2B5EF4-FFF2-40B4-BE49-F238E27FC236}">
                <a16:creationId xmlns:a16="http://schemas.microsoft.com/office/drawing/2014/main" id="{7F52266E-4B23-7F02-84A8-DF00729274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9069" y="3334257"/>
            <a:ext cx="609600" cy="609600"/>
          </a:xfrm>
          <a:prstGeom prst="rect">
            <a:avLst/>
          </a:prstGeom>
        </p:spPr>
      </p:pic>
    </p:spTree>
    <p:extLst>
      <p:ext uri="{BB962C8B-B14F-4D97-AF65-F5344CB8AC3E}">
        <p14:creationId xmlns:p14="http://schemas.microsoft.com/office/powerpoint/2010/main" val="1107044913"/>
      </p:ext>
    </p:extLst>
  </p:cSld>
  <p:clrMapOvr>
    <a:masterClrMapping/>
  </p:clrMapOvr>
  <mc:AlternateContent xmlns:mc="http://schemas.openxmlformats.org/markup-compatibility/2006" xmlns:p14="http://schemas.microsoft.com/office/powerpoint/2010/main">
    <mc:Choice Requires="p14">
      <p:transition spd="slow" p14:dur="2000" advTm="3534"/>
    </mc:Choice>
    <mc:Fallback xmlns="">
      <p:transition spd="slow" advTm="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 objId="4"/>
        <p14:stopEvt time="2483"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2">
            <a:extLst>
              <a:ext uri="{FF2B5EF4-FFF2-40B4-BE49-F238E27FC236}">
                <a16:creationId xmlns:a16="http://schemas.microsoft.com/office/drawing/2014/main" id="{3BC98984-F556-D7AB-1143-622408D3CB27}"/>
              </a:ext>
            </a:extLst>
          </p:cNvPr>
          <p:cNvSpPr txBox="1">
            <a:spLocks/>
          </p:cNvSpPr>
          <p:nvPr/>
        </p:nvSpPr>
        <p:spPr>
          <a:xfrm>
            <a:off x="419075" y="188533"/>
            <a:ext cx="11554752"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設計者にとってのメリット</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設計のメリット</a:t>
            </a:r>
            <a:r>
              <a:rPr kumimoji="1" lang="en-US" altLang="ja-JP" b="1" dirty="0">
                <a:latin typeface="HG丸ｺﾞｼｯｸM-PRO" panose="020F0600000000000000" pitchFamily="50" charset="-128"/>
                <a:ea typeface="HG丸ｺﾞｼｯｸM-PRO" panose="020F0600000000000000" pitchFamily="50" charset="-128"/>
              </a:rPr>
              <a:t>】</a:t>
            </a:r>
          </a:p>
          <a:p>
            <a:pPr marL="0" indent="0">
              <a:buNone/>
            </a:pPr>
            <a:r>
              <a:rPr kumimoji="1" lang="ja-JP" altLang="en-US" b="1" dirty="0">
                <a:latin typeface="HG丸ｺﾞｼｯｸM-PRO" panose="020F0600000000000000" pitchFamily="50" charset="-128"/>
                <a:ea typeface="HG丸ｺﾞｼｯｸM-PRO" panose="020F0600000000000000" pitchFamily="50" charset="-128"/>
              </a:rPr>
              <a:t>　</a:t>
            </a:r>
            <a:r>
              <a:rPr kumimoji="1" lang="en-US" altLang="ja-JP" sz="2400" dirty="0">
                <a:latin typeface="HG丸ｺﾞｼｯｸM-PRO" panose="020F0600000000000000" pitchFamily="50" charset="-128"/>
                <a:ea typeface="HG丸ｺﾞｼｯｸM-PRO" panose="020F0600000000000000" pitchFamily="50" charset="-128"/>
              </a:rPr>
              <a:t>BIM</a:t>
            </a:r>
            <a:r>
              <a:rPr kumimoji="1" lang="ja-JP" altLang="en-US" sz="2400" dirty="0">
                <a:latin typeface="HG丸ｺﾞｼｯｸM-PRO" panose="020F0600000000000000" pitchFamily="50" charset="-128"/>
                <a:ea typeface="HG丸ｺﾞｼｯｸM-PRO" panose="020F0600000000000000" pitchFamily="50" charset="-128"/>
              </a:rPr>
              <a:t>設計のメリットの例として挙げられているのは、次のようなもの。</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・３次元で見せることによる</a:t>
            </a:r>
            <a:r>
              <a:rPr kumimoji="1" lang="ja-JP" altLang="en-US" sz="2400" b="1" u="sng" dirty="0">
                <a:latin typeface="HG丸ｺﾞｼｯｸM-PRO" panose="020F0600000000000000" pitchFamily="50" charset="-128"/>
                <a:ea typeface="HG丸ｺﾞｼｯｸM-PRO" panose="020F0600000000000000" pitchFamily="50" charset="-128"/>
              </a:rPr>
              <a:t>発注者等との合意形成</a:t>
            </a:r>
            <a:r>
              <a:rPr kumimoji="1" lang="ja-JP" altLang="en-US" sz="2400" dirty="0">
                <a:latin typeface="HG丸ｺﾞｼｯｸM-PRO" panose="020F0600000000000000" pitchFamily="50" charset="-128"/>
                <a:ea typeface="HG丸ｺﾞｼｯｸM-PRO" panose="020F0600000000000000" pitchFamily="50" charset="-128"/>
              </a:rPr>
              <a:t>におけるメリット</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b="1" u="sng" dirty="0">
                <a:latin typeface="HG丸ｺﾞｼｯｸM-PRO" panose="020F0600000000000000" pitchFamily="50" charset="-128"/>
                <a:ea typeface="HG丸ｺﾞｼｯｸM-PRO" panose="020F0600000000000000" pitchFamily="50" charset="-128"/>
              </a:rPr>
              <a:t>図面間の整合性の確保</a:t>
            </a:r>
            <a:r>
              <a:rPr kumimoji="1" lang="ja-JP" altLang="en-US" sz="2400" dirty="0">
                <a:latin typeface="HG丸ｺﾞｼｯｸM-PRO" panose="020F0600000000000000" pitchFamily="50" charset="-128"/>
                <a:ea typeface="HG丸ｺﾞｼｯｸM-PRO" panose="020F0600000000000000" pitchFamily="50" charset="-128"/>
              </a:rPr>
              <a:t>におけるメリット</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・（環境が整えば）</a:t>
            </a:r>
            <a:r>
              <a:rPr kumimoji="1" lang="ja-JP" altLang="en-US" sz="2400" b="1" u="sng" dirty="0">
                <a:latin typeface="HG丸ｺﾞｼｯｸM-PRO" panose="020F0600000000000000" pitchFamily="50" charset="-128"/>
                <a:ea typeface="HG丸ｺﾞｼｯｸM-PRO" panose="020F0600000000000000" pitchFamily="50" charset="-128"/>
              </a:rPr>
              <a:t>複数人での共同作業</a:t>
            </a:r>
            <a:r>
              <a:rPr kumimoji="1" lang="ja-JP" altLang="en-US" sz="2400" dirty="0">
                <a:latin typeface="HG丸ｺﾞｼｯｸM-PRO" panose="020F0600000000000000" pitchFamily="50" charset="-128"/>
                <a:ea typeface="HG丸ｺﾞｼｯｸM-PRO" panose="020F0600000000000000" pitchFamily="50" charset="-128"/>
              </a:rPr>
              <a:t>が可能になるメリット</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・（特に設計が進んだ段階で）</a:t>
            </a:r>
            <a:r>
              <a:rPr kumimoji="1" lang="ja-JP" altLang="en-US" sz="2400" b="1" u="sng" dirty="0">
                <a:latin typeface="HG丸ｺﾞｼｯｸM-PRO" panose="020F0600000000000000" pitchFamily="50" charset="-128"/>
                <a:ea typeface="HG丸ｺﾞｼｯｸM-PRO" panose="020F0600000000000000" pitchFamily="50" charset="-128"/>
              </a:rPr>
              <a:t>変更対応</a:t>
            </a:r>
            <a:r>
              <a:rPr kumimoji="1" lang="ja-JP" altLang="en-US" sz="2400" dirty="0">
                <a:latin typeface="HG丸ｺﾞｼｯｸM-PRO" panose="020F0600000000000000" pitchFamily="50" charset="-128"/>
                <a:ea typeface="HG丸ｺﾞｼｯｸM-PRO" panose="020F0600000000000000" pitchFamily="50" charset="-128"/>
              </a:rPr>
              <a:t>におけるメリット</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図面審査に取組むメリット</a:t>
            </a:r>
            <a:r>
              <a:rPr kumimoji="1" lang="en-US" altLang="ja-JP" b="1" dirty="0">
                <a:latin typeface="HG丸ｺﾞｼｯｸM-PRO" panose="020F0600000000000000" pitchFamily="50" charset="-128"/>
                <a:ea typeface="HG丸ｺﾞｼｯｸM-PRO" panose="020F0600000000000000" pitchFamily="50" charset="-128"/>
              </a:rPr>
              <a:t>】</a:t>
            </a:r>
          </a:p>
          <a:p>
            <a:pPr marL="0" indent="0">
              <a:buNone/>
            </a:pPr>
            <a:r>
              <a:rPr kumimoji="1" lang="ja-JP" altLang="en-US" b="1" dirty="0">
                <a:latin typeface="HG丸ｺﾞｼｯｸM-PRO" panose="020F0600000000000000" pitchFamily="50" charset="-128"/>
                <a:ea typeface="HG丸ｺﾞｼｯｸM-PRO" panose="020F0600000000000000" pitchFamily="50" charset="-128"/>
              </a:rPr>
              <a:t>　</a:t>
            </a:r>
            <a:r>
              <a:rPr kumimoji="1" lang="en-US" altLang="ja-JP" sz="2400" dirty="0">
                <a:latin typeface="HG丸ｺﾞｼｯｸM-PRO" panose="020F0600000000000000" pitchFamily="50" charset="-128"/>
                <a:ea typeface="HG丸ｺﾞｼｯｸM-PRO" panose="020F0600000000000000" pitchFamily="50" charset="-128"/>
              </a:rPr>
              <a:t>BIM</a:t>
            </a:r>
            <a:r>
              <a:rPr kumimoji="1" lang="ja-JP" altLang="en-US" sz="2400" dirty="0">
                <a:latin typeface="HG丸ｺﾞｼｯｸM-PRO" panose="020F0600000000000000" pitchFamily="50" charset="-128"/>
                <a:ea typeface="HG丸ｺﾞｼｯｸM-PRO" panose="020F0600000000000000" pitchFamily="50" charset="-128"/>
              </a:rPr>
              <a:t>図面審査に取組む</a:t>
            </a:r>
            <a:r>
              <a:rPr kumimoji="1" lang="ja-JP" altLang="en-US" sz="2400" b="1" u="sng" dirty="0">
                <a:solidFill>
                  <a:srgbClr val="FF0000"/>
                </a:solidFill>
                <a:latin typeface="HG丸ｺﾞｼｯｸM-PRO" panose="020F0600000000000000" pitchFamily="50" charset="-128"/>
                <a:ea typeface="HG丸ｺﾞｼｯｸM-PRO" panose="020F0600000000000000" pitchFamily="50" charset="-128"/>
              </a:rPr>
              <a:t>直接的メリットは「審査時間の短縮」</a:t>
            </a:r>
            <a:endParaRPr kumimoji="1"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間接的には、上記の</a:t>
            </a:r>
            <a:r>
              <a:rPr kumimoji="1" lang="en-US" altLang="ja-JP" sz="2400" dirty="0">
                <a:latin typeface="HG丸ｺﾞｼｯｸM-PRO" panose="020F0600000000000000" pitchFamily="50" charset="-128"/>
                <a:ea typeface="HG丸ｺﾞｼｯｸM-PRO" panose="020F0600000000000000" pitchFamily="50" charset="-128"/>
              </a:rPr>
              <a:t>BIM</a:t>
            </a:r>
            <a:r>
              <a:rPr kumimoji="1" lang="ja-JP" altLang="en-US" sz="2400" dirty="0">
                <a:latin typeface="HG丸ｺﾞｼｯｸM-PRO" panose="020F0600000000000000" pitchFamily="50" charset="-128"/>
                <a:ea typeface="HG丸ｺﾞｼｯｸM-PRO" panose="020F0600000000000000" pitchFamily="50" charset="-128"/>
              </a:rPr>
              <a:t>設計のメリットなど、合意形成や整合性確保に取組む　　</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　</a:t>
            </a:r>
            <a:r>
              <a:rPr kumimoji="1" lang="ja-JP" altLang="en-US" sz="2400" b="1" u="sng" dirty="0">
                <a:latin typeface="HG丸ｺﾞｼｯｸM-PRO" panose="020F0600000000000000" pitchFamily="50" charset="-128"/>
                <a:ea typeface="HG丸ｺﾞｼｯｸM-PRO" panose="020F0600000000000000" pitchFamily="50" charset="-128"/>
              </a:rPr>
              <a:t>積極的な姿勢を</a:t>
            </a:r>
            <a:r>
              <a:rPr kumimoji="1" lang="en-US" altLang="ja-JP" sz="2400" b="1" u="sng" dirty="0">
                <a:latin typeface="HG丸ｺﾞｼｯｸM-PRO" panose="020F0600000000000000" pitchFamily="50" charset="-128"/>
                <a:ea typeface="HG丸ｺﾞｼｯｸM-PRO" panose="020F0600000000000000" pitchFamily="50" charset="-128"/>
              </a:rPr>
              <a:t>PR</a:t>
            </a:r>
            <a:r>
              <a:rPr kumimoji="1" lang="ja-JP" altLang="en-US" sz="2400" b="1" u="sng" dirty="0">
                <a:latin typeface="HG丸ｺﾞｼｯｸM-PRO" panose="020F0600000000000000" pitchFamily="50" charset="-128"/>
                <a:ea typeface="HG丸ｺﾞｼｯｸM-PRO" panose="020F0600000000000000" pitchFamily="50" charset="-128"/>
              </a:rPr>
              <a:t>する</a:t>
            </a:r>
            <a:r>
              <a:rPr kumimoji="1" lang="ja-JP" altLang="en-US" sz="2400" dirty="0">
                <a:latin typeface="HG丸ｺﾞｼｯｸM-PRO" panose="020F0600000000000000" pitchFamily="50" charset="-128"/>
                <a:ea typeface="HG丸ｺﾞｼｯｸM-PRO" panose="020F0600000000000000" pitchFamily="50" charset="-128"/>
              </a:rPr>
              <a:t>ことができる。</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2" name="ダウンロード (86)">
            <a:hlinkClick r:id="" action="ppaction://media"/>
            <a:extLst>
              <a:ext uri="{FF2B5EF4-FFF2-40B4-BE49-F238E27FC236}">
                <a16:creationId xmlns:a16="http://schemas.microsoft.com/office/drawing/2014/main" id="{51DD6929-A4EB-1FC2-49FB-1886AF8C75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4227" y="188533"/>
            <a:ext cx="609600" cy="609600"/>
          </a:xfrm>
          <a:prstGeom prst="rect">
            <a:avLst/>
          </a:prstGeom>
        </p:spPr>
      </p:pic>
    </p:spTree>
    <p:extLst>
      <p:ext uri="{BB962C8B-B14F-4D97-AF65-F5344CB8AC3E}">
        <p14:creationId xmlns:p14="http://schemas.microsoft.com/office/powerpoint/2010/main" val="1068726667"/>
      </p:ext>
    </p:extLst>
  </p:cSld>
  <p:clrMapOvr>
    <a:masterClrMapping/>
  </p:clrMapOvr>
  <mc:AlternateContent xmlns:mc="http://schemas.openxmlformats.org/markup-compatibility/2006" xmlns:p14="http://schemas.microsoft.com/office/powerpoint/2010/main">
    <mc:Choice Requires="p14">
      <p:transition spd="slow" p14:dur="2000" advTm="63791"/>
    </mc:Choice>
    <mc:Fallback xmlns="">
      <p:transition spd="slow" advTm="6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 objId="2"/>
        <p14:stopEvt time="61791"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47508" y="492464"/>
            <a:ext cx="11296983"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3200" b="1" dirty="0">
                <a:latin typeface="HG丸ｺﾞｼｯｸM-PRO" panose="020F0600000000000000" pitchFamily="50" charset="-128"/>
                <a:ea typeface="HG丸ｺﾞｼｯｸM-PRO" panose="020F0600000000000000" pitchFamily="50" charset="-128"/>
              </a:rPr>
              <a:t>４．「</a:t>
            </a:r>
            <a:r>
              <a:rPr kumimoji="1" lang="en-US" altLang="ja-JP" sz="3200" b="1" dirty="0">
                <a:latin typeface="HG丸ｺﾞｼｯｸM-PRO" panose="020F0600000000000000" pitchFamily="50" charset="-128"/>
                <a:ea typeface="HG丸ｺﾞｼｯｸM-PRO" panose="020F0600000000000000" pitchFamily="50" charset="-128"/>
              </a:rPr>
              <a:t>BIM</a:t>
            </a:r>
            <a:r>
              <a:rPr kumimoji="1" lang="ja-JP" altLang="en-US" sz="3200" b="1" dirty="0">
                <a:latin typeface="HG丸ｺﾞｼｯｸM-PRO" panose="020F0600000000000000" pitchFamily="50" charset="-128"/>
                <a:ea typeface="HG丸ｺﾞｼｯｸM-PRO" panose="020F0600000000000000" pitchFamily="50" charset="-128"/>
              </a:rPr>
              <a:t>図面審査」導入のヒント</a:t>
            </a:r>
            <a:endParaRPr kumimoji="1" lang="en-US" altLang="ja-JP" sz="32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3" name="correct_answer3">
            <a:hlinkClick r:id="" action="ppaction://media"/>
            <a:extLst>
              <a:ext uri="{FF2B5EF4-FFF2-40B4-BE49-F238E27FC236}">
                <a16:creationId xmlns:a16="http://schemas.microsoft.com/office/drawing/2014/main" id="{20311B8F-3A30-D69C-8267-6C8D620C6F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7176705"/>
      </p:ext>
    </p:extLst>
  </p:cSld>
  <p:clrMapOvr>
    <a:masterClrMapping/>
  </p:clrMapOvr>
  <mc:AlternateContent xmlns:mc="http://schemas.openxmlformats.org/markup-compatibility/2006" xmlns:p14="http://schemas.microsoft.com/office/powerpoint/2010/main">
    <mc:Choice Requires="p14">
      <p:transition spd="slow" p14:dur="2000" advTm="3638"/>
    </mc:Choice>
    <mc:Fallback xmlns="">
      <p:transition spd="slow" advTm="3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 objId="3"/>
        <p14:stopEvt time="2471"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2">
            <a:extLst>
              <a:ext uri="{FF2B5EF4-FFF2-40B4-BE49-F238E27FC236}">
                <a16:creationId xmlns:a16="http://schemas.microsoft.com/office/drawing/2014/main" id="{3BC98984-F556-D7AB-1143-622408D3CB27}"/>
              </a:ext>
            </a:extLst>
          </p:cNvPr>
          <p:cNvSpPr txBox="1">
            <a:spLocks/>
          </p:cNvSpPr>
          <p:nvPr/>
        </p:nvSpPr>
        <p:spPr>
          <a:xfrm>
            <a:off x="419075" y="188534"/>
            <a:ext cx="11554752" cy="629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図面審査」導入のヒント（１）</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2" name="コンテンツ プレースホルダー 2">
            <a:extLst>
              <a:ext uri="{FF2B5EF4-FFF2-40B4-BE49-F238E27FC236}">
                <a16:creationId xmlns:a16="http://schemas.microsoft.com/office/drawing/2014/main" id="{3C69B9A7-9D44-65B1-1855-401E8164175C}"/>
              </a:ext>
            </a:extLst>
          </p:cNvPr>
          <p:cNvSpPr txBox="1">
            <a:spLocks/>
          </p:cNvSpPr>
          <p:nvPr/>
        </p:nvSpPr>
        <p:spPr>
          <a:xfrm>
            <a:off x="112295" y="1216760"/>
            <a:ext cx="11861532" cy="26718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sz="1200"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・入出力基準への適合チェックや申告書の記入など、やはり</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「初めての</a:t>
            </a:r>
            <a:endParaRPr kumimoji="1" lang="en-US" altLang="ja-JP"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　取組み」には労力がかかる。</a:t>
            </a:r>
            <a:endParaRPr kumimoji="1" lang="en-US" altLang="ja-JP"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ct val="100000"/>
              </a:lnSpc>
              <a:buNone/>
            </a:pPr>
            <a:endParaRPr kumimoji="1" lang="en-US" altLang="ja-JP" sz="8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・申告書の</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全ての項目に「〇」（</a:t>
            </a:r>
            <a:r>
              <a:rPr kumimoji="1" lang="en-US" altLang="ja-JP" b="1" dirty="0">
                <a:solidFill>
                  <a:srgbClr val="FF0000"/>
                </a:solidFill>
                <a:latin typeface="HG丸ｺﾞｼｯｸM-PRO" panose="020F0600000000000000" pitchFamily="50" charset="-128"/>
                <a:ea typeface="HG丸ｺﾞｼｯｸM-PRO" panose="020F0600000000000000" pitchFamily="50" charset="-128"/>
              </a:rPr>
              <a:t>or △</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）を付ける必要はない。</a:t>
            </a:r>
            <a:endParaRPr kumimoji="1" lang="en-US" altLang="ja-JP" sz="800" dirty="0">
              <a:latin typeface="HG丸ｺﾞｼｯｸM-PRO" panose="020F0600000000000000" pitchFamily="50" charset="-128"/>
              <a:ea typeface="HG丸ｺﾞｼｯｸM-PRO" panose="020F0600000000000000" pitchFamily="50" charset="-128"/>
            </a:endParaRPr>
          </a:p>
        </p:txBody>
      </p:sp>
      <p:grpSp>
        <p:nvGrpSpPr>
          <p:cNvPr id="5" name="グループ化 4">
            <a:extLst>
              <a:ext uri="{FF2B5EF4-FFF2-40B4-BE49-F238E27FC236}">
                <a16:creationId xmlns:a16="http://schemas.microsoft.com/office/drawing/2014/main" id="{BA5427B5-A488-1208-0F82-AFFEC975879E}"/>
              </a:ext>
            </a:extLst>
          </p:cNvPr>
          <p:cNvGrpSpPr/>
          <p:nvPr/>
        </p:nvGrpSpPr>
        <p:grpSpPr>
          <a:xfrm>
            <a:off x="112294" y="3647974"/>
            <a:ext cx="12159917" cy="3271749"/>
            <a:chOff x="112294" y="3647974"/>
            <a:chExt cx="12159917" cy="3271749"/>
          </a:xfrm>
        </p:grpSpPr>
        <p:sp>
          <p:nvSpPr>
            <p:cNvPr id="3" name="コンテンツ プレースホルダー 2">
              <a:extLst>
                <a:ext uri="{FF2B5EF4-FFF2-40B4-BE49-F238E27FC236}">
                  <a16:creationId xmlns:a16="http://schemas.microsoft.com/office/drawing/2014/main" id="{64FCEEC4-FE46-280C-F8B4-AB3407264541}"/>
                </a:ext>
              </a:extLst>
            </p:cNvPr>
            <p:cNvSpPr txBox="1">
              <a:spLocks/>
            </p:cNvSpPr>
            <p:nvPr/>
          </p:nvSpPr>
          <p:spPr>
            <a:xfrm>
              <a:off x="112294" y="4247876"/>
              <a:ext cx="12159917" cy="26718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・当初は、比較的メリットが大きい項目に絞って</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「小さく始める」という</a:t>
              </a:r>
              <a:endParaRPr kumimoji="1" lang="en-US" altLang="ja-JP"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　考え方もある。</a:t>
              </a:r>
              <a:r>
                <a:rPr kumimoji="1" lang="ja-JP" altLang="en-US" dirty="0">
                  <a:solidFill>
                    <a:srgbClr val="FF0000"/>
                  </a:solidFill>
                  <a:latin typeface="HG丸ｺﾞｼｯｸM-PRO" panose="020F0600000000000000" pitchFamily="50" charset="-128"/>
                  <a:ea typeface="HG丸ｺﾞｼｯｸM-PRO" panose="020F0600000000000000" pitchFamily="50" charset="-128"/>
                </a:rPr>
                <a:t>　</a:t>
              </a:r>
              <a:endParaRPr kumimoji="1" lang="en-US" altLang="ja-JP"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1200"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・一度、申告書を作成すれば、次回からそれを下敷きにすることで、労力</a:t>
              </a: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　が軽減される。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p:txBody>
        </p:sp>
        <p:sp>
          <p:nvSpPr>
            <p:cNvPr id="4" name="矢印: 下 3">
              <a:extLst>
                <a:ext uri="{FF2B5EF4-FFF2-40B4-BE49-F238E27FC236}">
                  <a16:creationId xmlns:a16="http://schemas.microsoft.com/office/drawing/2014/main" id="{B36FD535-C9EC-87C6-CD19-5BF33FC651F2}"/>
                </a:ext>
              </a:extLst>
            </p:cNvPr>
            <p:cNvSpPr/>
            <p:nvPr/>
          </p:nvSpPr>
          <p:spPr>
            <a:xfrm>
              <a:off x="5393356" y="3647974"/>
              <a:ext cx="702644" cy="4539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 name="ダウンロード - 2025-11-07T144755.837">
            <a:hlinkClick r:id="" action="ppaction://media"/>
            <a:extLst>
              <a:ext uri="{FF2B5EF4-FFF2-40B4-BE49-F238E27FC236}">
                <a16:creationId xmlns:a16="http://schemas.microsoft.com/office/drawing/2014/main" id="{2E95154E-0D99-4EEB-DD8A-823E5B08973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4227" y="156415"/>
            <a:ext cx="609600" cy="609600"/>
          </a:xfrm>
          <a:prstGeom prst="rect">
            <a:avLst/>
          </a:prstGeom>
        </p:spPr>
      </p:pic>
    </p:spTree>
    <p:custDataLst>
      <p:tags r:id="rId1"/>
    </p:custDataLst>
    <p:extLst>
      <p:ext uri="{BB962C8B-B14F-4D97-AF65-F5344CB8AC3E}">
        <p14:creationId xmlns:p14="http://schemas.microsoft.com/office/powerpoint/2010/main" val="1141655707"/>
      </p:ext>
    </p:extLst>
  </p:cSld>
  <p:clrMapOvr>
    <a:masterClrMapping/>
  </p:clrMapOvr>
  <mc:AlternateContent xmlns:mc="http://schemas.openxmlformats.org/markup-compatibility/2006" xmlns:p14="http://schemas.microsoft.com/office/powerpoint/2010/main">
    <mc:Choice Requires="p14">
      <p:transition spd="slow" p14:dur="2000" advTm="43726"/>
    </mc:Choice>
    <mc:Fallback xmlns="">
      <p:transition spd="slow" advTm="4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7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 objId="6"/>
        <p14:stopEvt time="42391"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5A18AFE1-B2AA-868B-05F8-6D54008271D2}"/>
              </a:ext>
            </a:extLst>
          </p:cNvPr>
          <p:cNvSpPr txBox="1">
            <a:spLocks/>
          </p:cNvSpPr>
          <p:nvPr/>
        </p:nvSpPr>
        <p:spPr>
          <a:xfrm>
            <a:off x="419075" y="188534"/>
            <a:ext cx="11554752" cy="629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図面審査」導入のヒント（２）：導入の３ステップ（意匠）</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5" name="コンテンツ プレースホルダー 2">
            <a:extLst>
              <a:ext uri="{FF2B5EF4-FFF2-40B4-BE49-F238E27FC236}">
                <a16:creationId xmlns:a16="http://schemas.microsoft.com/office/drawing/2014/main" id="{607D7FDB-F845-7AA5-512B-11A972B4BCD5}"/>
              </a:ext>
            </a:extLst>
          </p:cNvPr>
          <p:cNvSpPr txBox="1">
            <a:spLocks/>
          </p:cNvSpPr>
          <p:nvPr/>
        </p:nvSpPr>
        <p:spPr>
          <a:xfrm>
            <a:off x="0" y="774002"/>
            <a:ext cx="12445340" cy="5968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latin typeface="HG丸ｺﾞｼｯｸM-PRO" panose="020F0600000000000000" pitchFamily="50" charset="-128"/>
                <a:ea typeface="HG丸ｺﾞｼｯｸM-PRO" panose="020F0600000000000000" pitchFamily="50" charset="-128"/>
              </a:rPr>
              <a:t>意匠設計においては、次の３ステップが導入の目安になる。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ステップ１：計算機能の活用</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（面積算定）</a:t>
            </a:r>
            <a:endParaRPr kumimoji="1" lang="en-US" altLang="ja-JP" sz="2400" b="1"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1600"/>
              </a:lnSpc>
              <a:buNone/>
            </a:pPr>
            <a:r>
              <a:rPr kumimoji="1" lang="ja-JP" altLang="en-US" sz="2400" b="1" dirty="0">
                <a:latin typeface="HG丸ｺﾞｼｯｸM-PRO" panose="020F0600000000000000" pitchFamily="50" charset="-128"/>
                <a:ea typeface="HG丸ｺﾞｼｯｸM-PRO" panose="020F0600000000000000" pitchFamily="50" charset="-128"/>
              </a:rPr>
              <a:t>　　　　　　</a:t>
            </a:r>
            <a:r>
              <a:rPr kumimoji="1" lang="ja-JP" altLang="en-US" sz="2000" dirty="0">
                <a:latin typeface="HG丸ｺﾞｼｯｸM-PRO" panose="020F0600000000000000" pitchFamily="50" charset="-128"/>
                <a:ea typeface="HG丸ｺﾞｼｯｸM-PRO" panose="020F0600000000000000" pitchFamily="50" charset="-128"/>
              </a:rPr>
              <a:t>「平面形状（配置、平面）」が切り出せる最小限のモデルが作成できれば、それを基に</a:t>
            </a:r>
            <a:endParaRPr kumimoji="1" lang="en-US" altLang="ja-JP" sz="2000" dirty="0">
              <a:latin typeface="HG丸ｺﾞｼｯｸM-PRO" panose="020F0600000000000000" pitchFamily="50" charset="-128"/>
              <a:ea typeface="HG丸ｺﾞｼｯｸM-PRO" panose="020F0600000000000000" pitchFamily="50" charset="-128"/>
            </a:endParaRPr>
          </a:p>
          <a:p>
            <a:pPr marL="0" indent="0">
              <a:lnSpc>
                <a:spcPts val="1600"/>
              </a:lnSpc>
              <a:buNone/>
            </a:pPr>
            <a:r>
              <a:rPr kumimoji="1" lang="ja-JP" altLang="en-US" sz="2000" dirty="0">
                <a:latin typeface="HG丸ｺﾞｼｯｸM-PRO" panose="020F0600000000000000" pitchFamily="50" charset="-128"/>
                <a:ea typeface="HG丸ｺﾞｼｯｸM-PRO" panose="020F0600000000000000" pitchFamily="50" charset="-128"/>
              </a:rPr>
              <a:t>　　　　　　　延面積や室面積の求積範囲を指定できる。面積は自動計算されるので検算の省略が可能</a:t>
            </a:r>
            <a:endParaRPr kumimoji="1" lang="en-US" altLang="ja-JP" sz="2000" dirty="0">
              <a:latin typeface="HG丸ｺﾞｼｯｸM-PRO" panose="020F0600000000000000" pitchFamily="50" charset="-128"/>
              <a:ea typeface="HG丸ｺﾞｼｯｸM-PRO" panose="020F0600000000000000" pitchFamily="50" charset="-128"/>
            </a:endParaRPr>
          </a:p>
          <a:p>
            <a:pPr marL="0" indent="0">
              <a:lnSpc>
                <a:spcPts val="1600"/>
              </a:lnSpc>
              <a:buNone/>
            </a:pPr>
            <a:r>
              <a:rPr kumimoji="1" lang="ja-JP" altLang="en-US" sz="2000" dirty="0">
                <a:latin typeface="HG丸ｺﾞｼｯｸM-PRO" panose="020F0600000000000000" pitchFamily="50" charset="-128"/>
                <a:ea typeface="HG丸ｺﾞｼｯｸM-PRO" panose="020F0600000000000000" pitchFamily="50" charset="-128"/>
              </a:rPr>
              <a:t>　　　　　　　となり、設計者メリットが期待できる。</a:t>
            </a:r>
            <a:r>
              <a:rPr kumimoji="1" lang="ja-JP" altLang="en-US" sz="2000" b="1" dirty="0">
                <a:latin typeface="HG丸ｺﾞｼｯｸM-PRO" panose="020F0600000000000000" pitchFamily="50" charset="-128"/>
                <a:ea typeface="HG丸ｺﾞｼｯｸM-PRO" panose="020F0600000000000000" pitchFamily="50" charset="-128"/>
              </a:rPr>
              <a:t>　</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lnSpc>
                <a:spcPts val="1800"/>
              </a:lnSpc>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ステップ２：形状</a:t>
            </a:r>
            <a:r>
              <a:rPr kumimoji="1" lang="ja-JP" altLang="en-US" sz="2000" b="1" dirty="0">
                <a:latin typeface="HG丸ｺﾞｼｯｸM-PRO" panose="020F0600000000000000" pitchFamily="50" charset="-128"/>
                <a:ea typeface="HG丸ｺﾞｼｯｸM-PRO" panose="020F0600000000000000" pitchFamily="50" charset="-128"/>
              </a:rPr>
              <a:t>（位置や幅・高さなど）</a:t>
            </a:r>
            <a:r>
              <a:rPr kumimoji="1" lang="ja-JP" altLang="en-US" sz="2400" b="1" dirty="0">
                <a:latin typeface="HG丸ｺﾞｼｯｸM-PRO" panose="020F0600000000000000" pitchFamily="50" charset="-128"/>
                <a:ea typeface="HG丸ｺﾞｼｯｸM-PRO" panose="020F0600000000000000" pitchFamily="50" charset="-128"/>
              </a:rPr>
              <a:t>、属性</a:t>
            </a:r>
            <a:r>
              <a:rPr kumimoji="1" lang="ja-JP" altLang="en-US" sz="2000" b="1" dirty="0">
                <a:latin typeface="HG丸ｺﾞｼｯｸM-PRO" panose="020F0600000000000000" pitchFamily="50" charset="-128"/>
                <a:ea typeface="HG丸ｺﾞｼｯｸM-PRO" panose="020F0600000000000000" pitchFamily="50" charset="-128"/>
              </a:rPr>
              <a:t>（室名、種別など）</a:t>
            </a:r>
            <a:r>
              <a:rPr kumimoji="1" lang="ja-JP" altLang="en-US" sz="2400" b="1" dirty="0">
                <a:latin typeface="HG丸ｺﾞｼｯｸM-PRO" panose="020F0600000000000000" pitchFamily="50" charset="-128"/>
                <a:ea typeface="HG丸ｺﾞｼｯｸM-PRO" panose="020F0600000000000000" pitchFamily="50" charset="-128"/>
              </a:rPr>
              <a:t>の同期</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（平面での同期）</a:t>
            </a:r>
            <a:endParaRPr kumimoji="1" lang="en-US" altLang="ja-JP" sz="2400" b="1"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1600"/>
              </a:lnSpc>
              <a:buNone/>
            </a:pPr>
            <a:r>
              <a:rPr kumimoji="1" lang="ja-JP" altLang="en-US" sz="2800" b="1" dirty="0">
                <a:latin typeface="HG丸ｺﾞｼｯｸM-PRO" panose="020F0600000000000000" pitchFamily="50" charset="-128"/>
                <a:ea typeface="HG丸ｺﾞｼｯｸM-PRO" panose="020F0600000000000000" pitchFamily="50" charset="-128"/>
              </a:rPr>
              <a:t>　　　　　</a:t>
            </a:r>
            <a:r>
              <a:rPr kumimoji="1" lang="ja-JP" altLang="en-US" sz="2000" dirty="0">
                <a:latin typeface="HG丸ｺﾞｼｯｸM-PRO" panose="020F0600000000000000" pitchFamily="50" charset="-128"/>
                <a:ea typeface="HG丸ｺﾞｼｯｸM-PRO" panose="020F0600000000000000" pitchFamily="50" charset="-128"/>
              </a:rPr>
              <a:t>ステップ１のモデルに、</a:t>
            </a:r>
            <a:r>
              <a:rPr kumimoji="1" lang="zh-TW" altLang="en-US" sz="2000" dirty="0">
                <a:latin typeface="HG丸ｺﾞｼｯｸM-PRO" panose="020F0600000000000000" pitchFamily="50" charset="-128"/>
                <a:ea typeface="HG丸ｺﾞｼｯｸM-PRO" panose="020F0600000000000000" pitchFamily="50" charset="-128"/>
              </a:rPr>
              <a:t>排煙種別、防火区画、</a:t>
            </a:r>
            <a:r>
              <a:rPr kumimoji="1" lang="ja-JP" altLang="en-US" sz="2000" dirty="0">
                <a:latin typeface="HG丸ｺﾞｼｯｸM-PRO" panose="020F0600000000000000" pitchFamily="50" charset="-128"/>
                <a:ea typeface="HG丸ｺﾞｼｯｸM-PRO" panose="020F0600000000000000" pitchFamily="50" charset="-128"/>
              </a:rPr>
              <a:t>建具記号などの情報を（基準に従って）</a:t>
            </a:r>
            <a:endParaRPr kumimoji="1" lang="en-US" altLang="ja-JP" sz="2000" dirty="0">
              <a:latin typeface="HG丸ｺﾞｼｯｸM-PRO" panose="020F0600000000000000" pitchFamily="50" charset="-128"/>
              <a:ea typeface="HG丸ｺﾞｼｯｸM-PRO" panose="020F0600000000000000" pitchFamily="50" charset="-128"/>
            </a:endParaRPr>
          </a:p>
          <a:p>
            <a:pPr marL="0" indent="0">
              <a:lnSpc>
                <a:spcPts val="1600"/>
              </a:lnSpc>
              <a:buNone/>
            </a:pPr>
            <a:r>
              <a:rPr kumimoji="1" lang="ja-JP" altLang="en-US" sz="2000" dirty="0">
                <a:latin typeface="HG丸ｺﾞｼｯｸM-PRO" panose="020F0600000000000000" pitchFamily="50" charset="-128"/>
                <a:ea typeface="HG丸ｺﾞｼｯｸM-PRO" panose="020F0600000000000000" pitchFamily="50" charset="-128"/>
              </a:rPr>
              <a:t>　　　　　　　入力することで、平面図間、図面と建具表、仕上げ表などの間で同期できる。</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ステップ３：形状、属性の同期</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a:t>
            </a:r>
            <a:r>
              <a:rPr kumimoji="1" lang="zh-CN" altLang="en-US" sz="2400" b="1" dirty="0">
                <a:solidFill>
                  <a:srgbClr val="FF0000"/>
                </a:solidFill>
                <a:latin typeface="HG丸ｺﾞｼｯｸM-PRO" panose="020F0600000000000000" pitchFamily="50" charset="-128"/>
                <a:ea typeface="HG丸ｺﾞｼｯｸM-PRO" panose="020F0600000000000000" pitchFamily="50" charset="-128"/>
              </a:rPr>
              <a:t>立面、断面</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を含めた同期）</a:t>
            </a:r>
            <a:endParaRPr kumimoji="1" lang="en-US" altLang="ja-JP" sz="2400" b="1"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1600"/>
              </a:lnSpc>
              <a:buNone/>
            </a:pPr>
            <a:r>
              <a:rPr lang="ja-JP" altLang="en-US" sz="2000" dirty="0">
                <a:latin typeface="+mn-ea"/>
              </a:rPr>
              <a:t>　　　　　　　</a:t>
            </a:r>
            <a:r>
              <a:rPr lang="ja-JP" altLang="en-US" sz="2000" dirty="0">
                <a:latin typeface="HG丸ｺﾞｼｯｸM-PRO" panose="020F0600000000000000" pitchFamily="50" charset="-128"/>
                <a:ea typeface="HG丸ｺﾞｼｯｸM-PRO" panose="020F0600000000000000" pitchFamily="50" charset="-128"/>
              </a:rPr>
              <a:t>ステップ１、２のモデルに追加して、外壁、外部建具等、床・天井などをモデル化する</a:t>
            </a:r>
            <a:endParaRPr lang="en-US" altLang="ja-JP" sz="2000" dirty="0">
              <a:latin typeface="HG丸ｺﾞｼｯｸM-PRO" panose="020F0600000000000000" pitchFamily="50" charset="-128"/>
              <a:ea typeface="HG丸ｺﾞｼｯｸM-PRO" panose="020F0600000000000000" pitchFamily="50" charset="-128"/>
            </a:endParaRPr>
          </a:p>
          <a:p>
            <a:pPr marL="0" indent="0">
              <a:lnSpc>
                <a:spcPts val="1600"/>
              </a:lnSpc>
              <a:buNone/>
            </a:pPr>
            <a:r>
              <a:rPr lang="ja-JP" altLang="en-US" sz="2000" dirty="0">
                <a:latin typeface="HG丸ｺﾞｼｯｸM-PRO" panose="020F0600000000000000" pitchFamily="50" charset="-128"/>
                <a:ea typeface="HG丸ｺﾞｼｯｸM-PRO" panose="020F0600000000000000" pitchFamily="50" charset="-128"/>
              </a:rPr>
              <a:t>　　　　　　　ことで、属性情報が（基準に従って）入力されていれば、立面図、断面図においても</a:t>
            </a:r>
            <a:endParaRPr lang="en-US" altLang="ja-JP" sz="2000" dirty="0">
              <a:latin typeface="HG丸ｺﾞｼｯｸM-PRO" panose="020F0600000000000000" pitchFamily="50" charset="-128"/>
              <a:ea typeface="HG丸ｺﾞｼｯｸM-PRO" panose="020F0600000000000000" pitchFamily="50" charset="-128"/>
            </a:endParaRPr>
          </a:p>
          <a:p>
            <a:pPr marL="0" indent="0">
              <a:lnSpc>
                <a:spcPts val="1600"/>
              </a:lnSpc>
              <a:buNone/>
            </a:pPr>
            <a:r>
              <a:rPr lang="ja-JP" altLang="en-US" sz="2000" dirty="0">
                <a:latin typeface="HG丸ｺﾞｼｯｸM-PRO" panose="020F0600000000000000" pitchFamily="50" charset="-128"/>
                <a:ea typeface="HG丸ｺﾞｼｯｸM-PRO" panose="020F0600000000000000" pitchFamily="50" charset="-128"/>
              </a:rPr>
              <a:t>　　　　　　　同期が可能になる。</a:t>
            </a:r>
            <a:endParaRPr kumimoji="1" lang="en-US" altLang="ja-JP" sz="20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p:txBody>
      </p:sp>
      <p:pic>
        <p:nvPicPr>
          <p:cNvPr id="2" name="ダウンロード - 2025-11-07T145855.804">
            <a:hlinkClick r:id="" action="ppaction://media"/>
            <a:extLst>
              <a:ext uri="{FF2B5EF4-FFF2-40B4-BE49-F238E27FC236}">
                <a16:creationId xmlns:a16="http://schemas.microsoft.com/office/drawing/2014/main" id="{D7833905-E4EA-6D44-34BF-3E6C6CF4C3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25" y="818148"/>
            <a:ext cx="609600" cy="609600"/>
          </a:xfrm>
          <a:prstGeom prst="rect">
            <a:avLst/>
          </a:prstGeom>
        </p:spPr>
      </p:pic>
    </p:spTree>
    <p:extLst>
      <p:ext uri="{BB962C8B-B14F-4D97-AF65-F5344CB8AC3E}">
        <p14:creationId xmlns:p14="http://schemas.microsoft.com/office/powerpoint/2010/main" val="3732311666"/>
      </p:ext>
    </p:extLst>
  </p:cSld>
  <p:clrMapOvr>
    <a:masterClrMapping/>
  </p:clrMapOvr>
  <mc:AlternateContent xmlns:mc="http://schemas.openxmlformats.org/markup-compatibility/2006" xmlns:p14="http://schemas.microsoft.com/office/powerpoint/2010/main">
    <mc:Choice Requires="p14">
      <p:transition spd="slow" p14:dur="2000" advTm="57703"/>
    </mc:Choice>
    <mc:Fallback xmlns="">
      <p:transition spd="slow" advTm="57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 objId="2"/>
        <p14:stopEvt time="56322"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513342" y="278085"/>
            <a:ext cx="11412359"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本動画の目的、位置づけ</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endParaRPr kumimoji="1" lang="en-US" altLang="ja-JP" sz="800"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sz="2400" b="1" dirty="0">
                <a:latin typeface="HG丸ｺﾞｼｯｸM-PRO" panose="020F0600000000000000" pitchFamily="50" charset="-128"/>
                <a:ea typeface="HG丸ｺﾞｼｯｸM-PRO" panose="020F0600000000000000" pitchFamily="50" charset="-128"/>
              </a:rPr>
              <a:t>この動画は</a:t>
            </a:r>
            <a:r>
              <a:rPr kumimoji="1" lang="ja-JP" altLang="en-US" sz="2400" dirty="0">
                <a:latin typeface="HG丸ｺﾞｼｯｸM-PRO" panose="020F0600000000000000" pitchFamily="50" charset="-128"/>
                <a:ea typeface="HG丸ｺﾞｼｯｸM-PRO" panose="020F0600000000000000" pitchFamily="50" charset="-128"/>
              </a:rPr>
              <a:t>主に設計者を対象とし、</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来年４月から導入される「</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BIM</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図面審査」</a:t>
            </a:r>
            <a:r>
              <a:rPr kumimoji="1" lang="ja-JP" altLang="en-US" sz="2400" b="1" dirty="0">
                <a:latin typeface="HG丸ｺﾞｼｯｸM-PRO" panose="020F0600000000000000" pitchFamily="50" charset="-128"/>
                <a:ea typeface="HG丸ｺﾞｼｯｸM-PRO" panose="020F0600000000000000" pitchFamily="50" charset="-128"/>
              </a:rPr>
              <a:t>について、その概要とともに</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取組みのヒントをお伝えするもの</a:t>
            </a:r>
            <a:r>
              <a:rPr kumimoji="1" lang="ja-JP" altLang="en-US" sz="2400" dirty="0">
                <a:latin typeface="HG丸ｺﾞｼｯｸM-PRO" panose="020F0600000000000000" pitchFamily="50" charset="-128"/>
                <a:ea typeface="HG丸ｺﾞｼｯｸM-PRO" panose="020F0600000000000000" pitchFamily="50" charset="-128"/>
              </a:rPr>
              <a:t>です。</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en-US" altLang="ja-JP" sz="2400" dirty="0">
                <a:latin typeface="HG丸ｺﾞｼｯｸM-PRO" panose="020F0600000000000000" pitchFamily="50" charset="-128"/>
                <a:ea typeface="HG丸ｺﾞｼｯｸM-PRO" panose="020F0600000000000000" pitchFamily="50" charset="-128"/>
              </a:rPr>
              <a:t>BIM</a:t>
            </a:r>
            <a:r>
              <a:rPr kumimoji="1" lang="ja-JP" altLang="en-US" sz="2400" dirty="0">
                <a:latin typeface="HG丸ｺﾞｼｯｸM-PRO" panose="020F0600000000000000" pitchFamily="50" charset="-128"/>
                <a:ea typeface="HG丸ｺﾞｼｯｸM-PRO" panose="020F0600000000000000" pitchFamily="50" charset="-128"/>
              </a:rPr>
              <a:t>を用いた設計（以下「</a:t>
            </a:r>
            <a:r>
              <a:rPr kumimoji="1" lang="en-US" altLang="ja-JP" sz="2400" dirty="0">
                <a:latin typeface="HG丸ｺﾞｼｯｸM-PRO" panose="020F0600000000000000" pitchFamily="50" charset="-128"/>
                <a:ea typeface="HG丸ｺﾞｼｯｸM-PRO" panose="020F0600000000000000" pitchFamily="50" charset="-128"/>
              </a:rPr>
              <a:t>BIM</a:t>
            </a:r>
            <a:r>
              <a:rPr kumimoji="1" lang="ja-JP" altLang="en-US" sz="2400" dirty="0">
                <a:latin typeface="HG丸ｺﾞｼｯｸM-PRO" panose="020F0600000000000000" pitchFamily="50" charset="-128"/>
                <a:ea typeface="HG丸ｺﾞｼｯｸM-PRO" panose="020F0600000000000000" pitchFamily="50" charset="-128"/>
              </a:rPr>
              <a:t>設計」）に慣れた方から</a:t>
            </a:r>
            <a:r>
              <a:rPr kumimoji="1" lang="en-US" altLang="ja-JP" sz="2400" dirty="0">
                <a:latin typeface="HG丸ｺﾞｼｯｸM-PRO" panose="020F0600000000000000" pitchFamily="50" charset="-128"/>
                <a:ea typeface="HG丸ｺﾞｼｯｸM-PRO" panose="020F0600000000000000" pitchFamily="50" charset="-128"/>
              </a:rPr>
              <a:t>BIM</a:t>
            </a:r>
            <a:r>
              <a:rPr kumimoji="1" lang="ja-JP" altLang="en-US" sz="2400" dirty="0">
                <a:latin typeface="HG丸ｺﾞｼｯｸM-PRO" panose="020F0600000000000000" pitchFamily="50" charset="-128"/>
                <a:ea typeface="HG丸ｺﾞｼｯｸM-PRO" panose="020F0600000000000000" pitchFamily="50" charset="-128"/>
              </a:rPr>
              <a:t>初心者まで、</a:t>
            </a:r>
            <a:r>
              <a:rPr kumimoji="1" lang="ja-JP" altLang="en-US" sz="2400" b="1" dirty="0">
                <a:latin typeface="HG丸ｺﾞｼｯｸM-PRO" panose="020F0600000000000000" pitchFamily="50" charset="-128"/>
                <a:ea typeface="HG丸ｺﾞｼｯｸM-PRO" panose="020F0600000000000000" pitchFamily="50" charset="-128"/>
              </a:rPr>
              <a:t>様々な方に</a:t>
            </a:r>
            <a:r>
              <a:rPr kumimoji="1" lang="ja-JP" altLang="en-US" sz="2400" dirty="0">
                <a:latin typeface="HG丸ｺﾞｼｯｸM-PRO" panose="020F0600000000000000" pitchFamily="50" charset="-128"/>
                <a:ea typeface="HG丸ｺﾞｼｯｸM-PRO" panose="020F0600000000000000" pitchFamily="50" charset="-128"/>
              </a:rPr>
              <a:t>「</a:t>
            </a:r>
            <a:r>
              <a:rPr kumimoji="1" lang="en-US" altLang="ja-JP" sz="2400" dirty="0">
                <a:latin typeface="HG丸ｺﾞｼｯｸM-PRO" panose="020F0600000000000000" pitchFamily="50" charset="-128"/>
                <a:ea typeface="HG丸ｺﾞｼｯｸM-PRO" panose="020F0600000000000000" pitchFamily="50" charset="-128"/>
              </a:rPr>
              <a:t>BIM</a:t>
            </a:r>
            <a:r>
              <a:rPr kumimoji="1" lang="ja-JP" altLang="en-US" sz="2400" dirty="0">
                <a:latin typeface="HG丸ｺﾞｼｯｸM-PRO" panose="020F0600000000000000" pitchFamily="50" charset="-128"/>
                <a:ea typeface="HG丸ｺﾞｼｯｸM-PRO" panose="020F0600000000000000" pitchFamily="50" charset="-128"/>
              </a:rPr>
              <a:t>図面審査」の仕組みやメリット等を知っていただき</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この新しい制度に関心を持っていただくことを目的</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としています。</a:t>
            </a:r>
            <a:endParaRPr kumimoji="1"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sz="2400" dirty="0">
                <a:latin typeface="HG丸ｺﾞｼｯｸM-PRO" panose="020F0600000000000000" pitchFamily="50" charset="-128"/>
                <a:ea typeface="HG丸ｺﾞｼｯｸM-PRO" panose="020F0600000000000000" pitchFamily="50" charset="-128"/>
              </a:rPr>
              <a:t>このため、制度の説明は極力簡潔に、</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実務に役立つ内容に重点を置いた説明</a:t>
            </a:r>
            <a:r>
              <a:rPr kumimoji="1" lang="ja-JP" altLang="en-US" sz="2400" dirty="0">
                <a:latin typeface="HG丸ｺﾞｼｯｸM-PRO" panose="020F0600000000000000" pitchFamily="50" charset="-128"/>
                <a:ea typeface="HG丸ｺﾞｼｯｸM-PRO" panose="020F0600000000000000" pitchFamily="50" charset="-128"/>
              </a:rPr>
              <a:t>となっています。（制度等の詳細は国土交通省</a:t>
            </a:r>
            <a:r>
              <a:rPr kumimoji="1" lang="en-US" altLang="ja-JP" sz="2400" dirty="0">
                <a:latin typeface="HG丸ｺﾞｼｯｸM-PRO" panose="020F0600000000000000" pitchFamily="50" charset="-128"/>
                <a:ea typeface="HG丸ｺﾞｼｯｸM-PRO" panose="020F0600000000000000" pitchFamily="50" charset="-128"/>
              </a:rPr>
              <a:t>HP</a:t>
            </a:r>
            <a:r>
              <a:rPr kumimoji="1" lang="ja-JP" altLang="en-US" sz="2400" dirty="0">
                <a:latin typeface="HG丸ｺﾞｼｯｸM-PRO" panose="020F0600000000000000" pitchFamily="50" charset="-128"/>
                <a:ea typeface="HG丸ｺﾞｼｯｸM-PRO" panose="020F0600000000000000" pitchFamily="50" charset="-128"/>
              </a:rPr>
              <a:t>などでご確認ください。）</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en-US" altLang="ja-JP" sz="1800" b="1" dirty="0">
                <a:latin typeface="HG丸ｺﾞｼｯｸM-PRO" panose="020F0600000000000000" pitchFamily="50" charset="-128"/>
                <a:ea typeface="HG丸ｺﾞｼｯｸM-PRO" panose="020F0600000000000000" pitchFamily="50" charset="-128"/>
              </a:rPr>
              <a:t>※BIM</a:t>
            </a:r>
            <a:r>
              <a:rPr kumimoji="1" lang="ja-JP" altLang="en-US" sz="1800" b="1" dirty="0">
                <a:latin typeface="HG丸ｺﾞｼｯｸM-PRO" panose="020F0600000000000000" pitchFamily="50" charset="-128"/>
                <a:ea typeface="HG丸ｺﾞｼｯｸM-PRO" panose="020F0600000000000000" pitchFamily="50" charset="-128"/>
              </a:rPr>
              <a:t>ライブラリ技術研究組合（ＢＬＣＪ）とは？</a:t>
            </a: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1800" dirty="0">
                <a:latin typeface="HG丸ｺﾞｼｯｸM-PRO" panose="020F0600000000000000" pitchFamily="50" charset="-128"/>
                <a:ea typeface="HG丸ｺﾞｼｯｸM-PRO" panose="020F0600000000000000" pitchFamily="50" charset="-128"/>
              </a:rPr>
              <a:t>ＢＬＣＪは、ＢＩＭオブジェクトの標準化等の試験研究組織で、国土交通省が設置した「建築</a:t>
            </a:r>
            <a:r>
              <a:rPr kumimoji="1" lang="en-US" altLang="ja-JP" sz="1800" dirty="0">
                <a:latin typeface="HG丸ｺﾞｼｯｸM-PRO" panose="020F0600000000000000" pitchFamily="50" charset="-128"/>
                <a:ea typeface="HG丸ｺﾞｼｯｸM-PRO" panose="020F0600000000000000" pitchFamily="50" charset="-128"/>
              </a:rPr>
              <a:t>BIM</a:t>
            </a:r>
            <a:r>
              <a:rPr kumimoji="1" lang="ja-JP" altLang="en-US" sz="1800" dirty="0">
                <a:latin typeface="HG丸ｺﾞｼｯｸM-PRO" panose="020F0600000000000000" pitchFamily="50" charset="-128"/>
                <a:ea typeface="HG丸ｺﾞｼｯｸM-PRO" panose="020F0600000000000000" pitchFamily="50" charset="-128"/>
              </a:rPr>
              <a:t>推進会議」で検討の一翼を担っています。</a:t>
            </a:r>
            <a:endParaRPr kumimoji="1" lang="en-US" altLang="ja-JP" sz="18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3" name="正方形/長方形 2">
            <a:extLst>
              <a:ext uri="{FF2B5EF4-FFF2-40B4-BE49-F238E27FC236}">
                <a16:creationId xmlns:a16="http://schemas.microsoft.com/office/drawing/2014/main" id="{257B15A0-3126-BD59-3085-0AC369DD6D35}"/>
              </a:ext>
            </a:extLst>
          </p:cNvPr>
          <p:cNvSpPr/>
          <p:nvPr/>
        </p:nvSpPr>
        <p:spPr>
          <a:xfrm>
            <a:off x="513342" y="4976261"/>
            <a:ext cx="11296855" cy="121278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ダウンロード (64)">
            <a:hlinkClick r:id="" action="ppaction://media"/>
            <a:extLst>
              <a:ext uri="{FF2B5EF4-FFF2-40B4-BE49-F238E27FC236}">
                <a16:creationId xmlns:a16="http://schemas.microsoft.com/office/drawing/2014/main" id="{2E58C88F-41E4-98AD-A95E-F7D425705F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5397" y="278085"/>
            <a:ext cx="609600" cy="609600"/>
          </a:xfrm>
          <a:prstGeom prst="rect">
            <a:avLst/>
          </a:prstGeom>
        </p:spPr>
      </p:pic>
    </p:spTree>
    <p:extLst>
      <p:ext uri="{BB962C8B-B14F-4D97-AF65-F5344CB8AC3E}">
        <p14:creationId xmlns:p14="http://schemas.microsoft.com/office/powerpoint/2010/main" val="114854406"/>
      </p:ext>
    </p:extLst>
  </p:cSld>
  <p:clrMapOvr>
    <a:masterClrMapping/>
  </p:clrMapOvr>
  <mc:AlternateContent xmlns:mc="http://schemas.openxmlformats.org/markup-compatibility/2006" xmlns:p14="http://schemas.microsoft.com/office/powerpoint/2010/main">
    <mc:Choice Requires="p14">
      <p:transition spd="slow" p14:dur="2000" advTm="47902"/>
    </mc:Choice>
    <mc:Fallback xmlns="">
      <p:transition spd="slow" advTm="47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 objId="5"/>
        <p14:stopEvt time="45031"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1735B60E-60CA-A8CA-627D-FA33CA31A014}"/>
              </a:ext>
            </a:extLst>
          </p:cNvPr>
          <p:cNvSpPr txBox="1">
            <a:spLocks/>
          </p:cNvSpPr>
          <p:nvPr/>
        </p:nvSpPr>
        <p:spPr>
          <a:xfrm>
            <a:off x="419074" y="188534"/>
            <a:ext cx="11629535" cy="629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図面審査」導入のヒント（３）：ステップ１</a:t>
            </a:r>
            <a:r>
              <a:rPr kumimoji="1" lang="ja-JP" altLang="en-US" sz="2400" b="1" dirty="0">
                <a:solidFill>
                  <a:schemeClr val="accent1"/>
                </a:solidFill>
                <a:latin typeface="HG丸ｺﾞｼｯｸM-PRO" panose="020F0600000000000000" pitchFamily="50" charset="-128"/>
                <a:ea typeface="HG丸ｺﾞｼｯｸM-PRO" panose="020F0600000000000000" pitchFamily="50" charset="-128"/>
              </a:rPr>
              <a:t>（計算機能の活用）　</a:t>
            </a: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5" name="コンテンツ プレースホルダー 2">
            <a:extLst>
              <a:ext uri="{FF2B5EF4-FFF2-40B4-BE49-F238E27FC236}">
                <a16:creationId xmlns:a16="http://schemas.microsoft.com/office/drawing/2014/main" id="{92288EE8-00A0-B9A0-F614-B9BBD3E15CBD}"/>
              </a:ext>
            </a:extLst>
          </p:cNvPr>
          <p:cNvSpPr txBox="1">
            <a:spLocks/>
          </p:cNvSpPr>
          <p:nvPr/>
        </p:nvSpPr>
        <p:spPr>
          <a:xfrm>
            <a:off x="113283" y="1284136"/>
            <a:ext cx="11935327" cy="54246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latin typeface="HG丸ｺﾞｼｯｸM-PRO" panose="020F0600000000000000" pitchFamily="50" charset="-128"/>
                <a:ea typeface="HG丸ｺﾞｼｯｸM-PRO" panose="020F0600000000000000" pitchFamily="50" charset="-128"/>
              </a:rPr>
              <a:t>・面積算定において、</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の</a:t>
            </a:r>
            <a:r>
              <a:rPr kumimoji="1" lang="ja-JP" altLang="en-US" b="1" u="sng" dirty="0">
                <a:solidFill>
                  <a:srgbClr val="FF0000"/>
                </a:solidFill>
                <a:latin typeface="HG丸ｺﾞｼｯｸM-PRO" panose="020F0600000000000000" pitchFamily="50" charset="-128"/>
                <a:ea typeface="HG丸ｺﾞｼｯｸM-PRO" panose="020F0600000000000000" pitchFamily="50" charset="-128"/>
              </a:rPr>
              <a:t>「計算機能」を活用</a:t>
            </a:r>
            <a:r>
              <a:rPr kumimoji="1" lang="ja-JP" altLang="en-US" b="1" dirty="0">
                <a:latin typeface="HG丸ｺﾞｼｯｸM-PRO" panose="020F0600000000000000" pitchFamily="50" charset="-128"/>
                <a:ea typeface="HG丸ｺﾞｼｯｸM-PRO" panose="020F0600000000000000" pitchFamily="50" charset="-128"/>
              </a:rPr>
              <a:t>するためには、</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モデルから切り出した</a:t>
            </a:r>
            <a:r>
              <a:rPr kumimoji="1" lang="ja-JP" altLang="en-US" b="1" u="sng" dirty="0">
                <a:latin typeface="HG丸ｺﾞｼｯｸM-PRO" panose="020F0600000000000000" pitchFamily="50" charset="-128"/>
                <a:ea typeface="HG丸ｺﾞｼｯｸM-PRO" panose="020F0600000000000000" pitchFamily="50" charset="-128"/>
              </a:rPr>
              <a:t>平面形状（配置、平面）を基に、延べ面積や</a:t>
            </a:r>
            <a:endParaRPr kumimoji="1" lang="en-US" altLang="ja-JP" b="1" u="sng"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　</a:t>
            </a:r>
            <a:r>
              <a:rPr kumimoji="1" lang="ja-JP" altLang="en-US" b="1" u="sng" dirty="0">
                <a:latin typeface="HG丸ｺﾞｼｯｸM-PRO" panose="020F0600000000000000" pitchFamily="50" charset="-128"/>
                <a:ea typeface="HG丸ｺﾞｼｯｸM-PRO" panose="020F0600000000000000" pitchFamily="50" charset="-128"/>
              </a:rPr>
              <a:t>室面積の</a:t>
            </a:r>
            <a:r>
              <a:rPr kumimoji="1" lang="ja-JP" altLang="en-US" b="1" u="sng" dirty="0">
                <a:solidFill>
                  <a:srgbClr val="FF0000"/>
                </a:solidFill>
                <a:latin typeface="HG丸ｺﾞｼｯｸM-PRO" panose="020F0600000000000000" pitchFamily="50" charset="-128"/>
                <a:ea typeface="HG丸ｺﾞｼｯｸM-PRO" panose="020F0600000000000000" pitchFamily="50" charset="-128"/>
              </a:rPr>
              <a:t>求積範囲を指定</a:t>
            </a:r>
            <a:r>
              <a:rPr kumimoji="1" lang="ja-JP" altLang="en-US" b="1" dirty="0">
                <a:latin typeface="HG丸ｺﾞｼｯｸM-PRO" panose="020F0600000000000000" pitchFamily="50" charset="-128"/>
                <a:ea typeface="HG丸ｺﾞｼｯｸM-PRO" panose="020F0600000000000000" pitchFamily="50" charset="-128"/>
              </a:rPr>
              <a:t>する必要がある。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　　</a:t>
            </a:r>
            <a:r>
              <a:rPr kumimoji="1" lang="en-US" altLang="ja-JP" sz="2000" b="1" dirty="0">
                <a:solidFill>
                  <a:srgbClr val="0070C0"/>
                </a:solidFill>
                <a:latin typeface="HG丸ｺﾞｼｯｸM-PRO" panose="020F0600000000000000" pitchFamily="50" charset="-128"/>
                <a:ea typeface="HG丸ｺﾞｼｯｸM-PRO" panose="020F0600000000000000" pitchFamily="50" charset="-128"/>
              </a:rPr>
              <a:t>※</a:t>
            </a: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明示した範囲が適切かどうかは（従前どおり）人が審査しなければならない。（再掲）</a:t>
            </a:r>
            <a:endParaRPr kumimoji="1" lang="en-US" altLang="ja-JP" sz="2000" b="1" dirty="0">
              <a:solidFill>
                <a:srgbClr val="0070C0"/>
              </a:solidFill>
              <a:latin typeface="HG丸ｺﾞｼｯｸM-PRO" panose="020F0600000000000000" pitchFamily="50" charset="-128"/>
              <a:ea typeface="HG丸ｺﾞｼｯｸM-PRO" panose="020F0600000000000000" pitchFamily="50" charset="-128"/>
            </a:endParaRPr>
          </a:p>
          <a:p>
            <a:pPr marL="0" indent="0">
              <a:buNone/>
            </a:pPr>
            <a:endParaRPr kumimoji="1" lang="ja-JP" altLang="en-US" sz="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平面形状を切り出すため</a:t>
            </a:r>
            <a:r>
              <a:rPr kumimoji="1" lang="ja-JP" altLang="en-US" b="1" dirty="0">
                <a:latin typeface="HG丸ｺﾞｼｯｸM-PRO" panose="020F0600000000000000" pitchFamily="50" charset="-128"/>
                <a:ea typeface="HG丸ｺﾞｼｯｸM-PRO" panose="020F0600000000000000" pitchFamily="50" charset="-128"/>
              </a:rPr>
              <a:t>、</a:t>
            </a:r>
            <a:r>
              <a:rPr kumimoji="1" lang="ja-JP" altLang="en-US" b="1" u="sng" dirty="0">
                <a:latin typeface="HG丸ｺﾞｼｯｸM-PRO" panose="020F0600000000000000" pitchFamily="50" charset="-128"/>
                <a:ea typeface="HG丸ｺﾞｼｯｸM-PRO" panose="020F0600000000000000" pitchFamily="50" charset="-128"/>
              </a:rPr>
              <a:t>敷地境界線、方位、通り芯、部屋の境界線、</a:t>
            </a:r>
            <a:endParaRPr kumimoji="1" lang="en-US" altLang="ja-JP" b="1" u="sng"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　</a:t>
            </a:r>
            <a:r>
              <a:rPr kumimoji="1" lang="ja-JP" altLang="en-US" b="1" u="sng" dirty="0">
                <a:latin typeface="HG丸ｺﾞｼｯｸM-PRO" panose="020F0600000000000000" pitchFamily="50" charset="-128"/>
                <a:ea typeface="HG丸ｺﾞｼｯｸM-PRO" panose="020F0600000000000000" pitchFamily="50" charset="-128"/>
              </a:rPr>
              <a:t>領域（区域）の境界線などを入力</a:t>
            </a:r>
            <a:r>
              <a:rPr kumimoji="1" lang="ja-JP" altLang="en-US" b="1" dirty="0">
                <a:latin typeface="HG丸ｺﾞｼｯｸM-PRO" panose="020F0600000000000000" pitchFamily="50" charset="-128"/>
                <a:ea typeface="HG丸ｺﾞｼｯｸM-PRO" panose="020F0600000000000000" pitchFamily="50" charset="-128"/>
              </a:rPr>
              <a:t>する必要がある。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　</a:t>
            </a:r>
            <a:r>
              <a:rPr kumimoji="1" lang="ja-JP" altLang="en-US" dirty="0">
                <a:latin typeface="HG丸ｺﾞｼｯｸM-PRO" panose="020F0600000000000000" pitchFamily="50" charset="-128"/>
                <a:ea typeface="HG丸ｺﾞｼｯｸM-PRO" panose="020F0600000000000000" pitchFamily="50" charset="-128"/>
              </a:rPr>
              <a:t>（</a:t>
            </a:r>
            <a:r>
              <a:rPr kumimoji="1" lang="ja-JP" altLang="en-US" dirty="0">
                <a:solidFill>
                  <a:srgbClr val="FF0000"/>
                </a:solidFill>
                <a:latin typeface="HG丸ｺﾞｼｯｸM-PRO" panose="020F0600000000000000" pitchFamily="50" charset="-128"/>
                <a:ea typeface="HG丸ｺﾞｼｯｸM-PRO" panose="020F0600000000000000" pitchFamily="50" charset="-128"/>
              </a:rPr>
              <a:t>壁の高さ、床・天井・梁は入力しないことも可能</a:t>
            </a:r>
            <a:r>
              <a:rPr kumimoji="1" lang="ja-JP" altLang="en-US" dirty="0">
                <a:latin typeface="HG丸ｺﾞｼｯｸM-PRO" panose="020F0600000000000000" pitchFamily="50" charset="-128"/>
                <a:ea typeface="HG丸ｺﾞｼｯｸM-PRO" panose="020F0600000000000000" pitchFamily="50" charset="-128"/>
              </a:rPr>
              <a:t>）</a:t>
            </a:r>
          </a:p>
          <a:p>
            <a:pPr marL="0" indent="0">
              <a:buNone/>
            </a:pPr>
            <a:endParaRPr kumimoji="1" lang="ja-JP" altLang="en-US"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p:txBody>
      </p:sp>
      <p:pic>
        <p:nvPicPr>
          <p:cNvPr id="2" name="ダウンロード (96)">
            <a:hlinkClick r:id="" action="ppaction://media"/>
            <a:extLst>
              <a:ext uri="{FF2B5EF4-FFF2-40B4-BE49-F238E27FC236}">
                <a16:creationId xmlns:a16="http://schemas.microsoft.com/office/drawing/2014/main" id="{864A3C32-DD7D-C7AD-8B7F-DCC2E33404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4227" y="818148"/>
            <a:ext cx="609600" cy="609600"/>
          </a:xfrm>
          <a:prstGeom prst="rect">
            <a:avLst/>
          </a:prstGeom>
        </p:spPr>
      </p:pic>
    </p:spTree>
    <p:extLst>
      <p:ext uri="{BB962C8B-B14F-4D97-AF65-F5344CB8AC3E}">
        <p14:creationId xmlns:p14="http://schemas.microsoft.com/office/powerpoint/2010/main" val="2821222805"/>
      </p:ext>
    </p:extLst>
  </p:cSld>
  <p:clrMapOvr>
    <a:masterClrMapping/>
  </p:clrMapOvr>
  <mc:AlternateContent xmlns:mc="http://schemas.openxmlformats.org/markup-compatibility/2006" xmlns:p14="http://schemas.microsoft.com/office/powerpoint/2010/main">
    <mc:Choice Requires="p14">
      <p:transition spd="slow" p14:dur="2000" advTm="41093"/>
    </mc:Choice>
    <mc:Fallback xmlns="">
      <p:transition spd="slow" advTm="4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 objId="2"/>
        <p14:stopEvt time="39751"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6EDF20B-1405-56EB-EAE1-380087D43CBD}"/>
              </a:ext>
            </a:extLst>
          </p:cNvPr>
          <p:cNvPicPr>
            <a:picLocks noChangeAspect="1"/>
          </p:cNvPicPr>
          <p:nvPr/>
        </p:nvPicPr>
        <p:blipFill rotWithShape="1">
          <a:blip r:embed="rId5"/>
          <a:srcRect l="8724" r="8833"/>
          <a:stretch/>
        </p:blipFill>
        <p:spPr>
          <a:xfrm>
            <a:off x="154004" y="1630640"/>
            <a:ext cx="5082139" cy="4604013"/>
          </a:xfrm>
          <a:prstGeom prst="rect">
            <a:avLst/>
          </a:prstGeom>
        </p:spPr>
      </p:pic>
      <p:sp>
        <p:nvSpPr>
          <p:cNvPr id="4" name="コンテンツ プレースホルダー 2">
            <a:extLst>
              <a:ext uri="{FF2B5EF4-FFF2-40B4-BE49-F238E27FC236}">
                <a16:creationId xmlns:a16="http://schemas.microsoft.com/office/drawing/2014/main" id="{48708291-AB5D-46C4-FCFA-C396BBE91C5D}"/>
              </a:ext>
            </a:extLst>
          </p:cNvPr>
          <p:cNvSpPr txBox="1">
            <a:spLocks/>
          </p:cNvSpPr>
          <p:nvPr/>
        </p:nvSpPr>
        <p:spPr>
          <a:xfrm>
            <a:off x="299626" y="188534"/>
            <a:ext cx="11818580" cy="629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図面審査」導入のヒント（４） ：ステップ１</a:t>
            </a:r>
            <a:r>
              <a:rPr kumimoji="1" lang="ja-JP" altLang="en-US" sz="2400" b="1" dirty="0">
                <a:solidFill>
                  <a:schemeClr val="accent1"/>
                </a:solidFill>
                <a:latin typeface="HG丸ｺﾞｼｯｸM-PRO" panose="020F0600000000000000" pitchFamily="50" charset="-128"/>
                <a:ea typeface="HG丸ｺﾞｼｯｸM-PRO" panose="020F0600000000000000" pitchFamily="50" charset="-128"/>
              </a:rPr>
              <a:t>（計算機能の活用）</a:t>
            </a: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7" name="吹き出し: 角を丸めた四角形 6">
            <a:extLst>
              <a:ext uri="{FF2B5EF4-FFF2-40B4-BE49-F238E27FC236}">
                <a16:creationId xmlns:a16="http://schemas.microsoft.com/office/drawing/2014/main" id="{91C45A31-5565-3986-0712-E58E6B3E8E5A}"/>
              </a:ext>
            </a:extLst>
          </p:cNvPr>
          <p:cNvSpPr/>
          <p:nvPr/>
        </p:nvSpPr>
        <p:spPr>
          <a:xfrm>
            <a:off x="154004" y="1153326"/>
            <a:ext cx="2906829" cy="1463040"/>
          </a:xfrm>
          <a:prstGeom prst="wedgeRoundRectCallout">
            <a:avLst>
              <a:gd name="adj1" fmla="val 33006"/>
              <a:gd name="adj2" fmla="val 104605"/>
              <a:gd name="adj3" fmla="val 16667"/>
            </a:avLst>
          </a:prstGeom>
          <a:solidFill>
            <a:schemeClr val="accent2">
              <a:lumMod val="20000"/>
              <a:lumOff val="8000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rPr>
              <a:t>モデル上、</a:t>
            </a:r>
            <a:endParaRPr kumimoji="1" lang="en-US" altLang="ja-JP" sz="2000" b="1" dirty="0">
              <a:solidFill>
                <a:schemeClr val="tx1"/>
              </a:solidFill>
            </a:endParaRPr>
          </a:p>
          <a:p>
            <a:r>
              <a:rPr kumimoji="1" lang="ja-JP" altLang="en-US" sz="2000" b="1" dirty="0">
                <a:solidFill>
                  <a:schemeClr val="tx1"/>
                </a:solidFill>
              </a:rPr>
              <a:t>一部のオブジェクトは入力されていないが</a:t>
            </a:r>
          </a:p>
        </p:txBody>
      </p:sp>
      <p:sp>
        <p:nvSpPr>
          <p:cNvPr id="9" name="テキスト ボックス 8">
            <a:extLst>
              <a:ext uri="{FF2B5EF4-FFF2-40B4-BE49-F238E27FC236}">
                <a16:creationId xmlns:a16="http://schemas.microsoft.com/office/drawing/2014/main" id="{DCC77297-1AD0-20BF-E3A3-99B0DF48DB7C}"/>
              </a:ext>
            </a:extLst>
          </p:cNvPr>
          <p:cNvSpPr txBox="1"/>
          <p:nvPr/>
        </p:nvSpPr>
        <p:spPr>
          <a:xfrm>
            <a:off x="884880" y="6290509"/>
            <a:ext cx="4081117" cy="369332"/>
          </a:xfrm>
          <a:prstGeom prst="rect">
            <a:avLst/>
          </a:prstGeom>
          <a:noFill/>
        </p:spPr>
        <p:txBody>
          <a:bodyPr wrap="none" rtlCol="0">
            <a:spAutoFit/>
          </a:bodyPr>
          <a:lstStyle/>
          <a:p>
            <a:r>
              <a:rPr kumimoji="1" lang="en-US" altLang="ja-JP" dirty="0"/>
              <a:t>BIM</a:t>
            </a:r>
            <a:r>
              <a:rPr kumimoji="1" lang="ja-JP" altLang="en-US" dirty="0"/>
              <a:t>モデル例（</a:t>
            </a:r>
            <a:r>
              <a:rPr kumimoji="1" lang="en-US" altLang="ja-JP" dirty="0"/>
              <a:t>IFC</a:t>
            </a:r>
            <a:r>
              <a:rPr kumimoji="1" lang="ja-JP" altLang="en-US" dirty="0"/>
              <a:t>：参考として提出）</a:t>
            </a:r>
          </a:p>
        </p:txBody>
      </p:sp>
      <p:sp>
        <p:nvSpPr>
          <p:cNvPr id="10" name="テキスト ボックス 9">
            <a:extLst>
              <a:ext uri="{FF2B5EF4-FFF2-40B4-BE49-F238E27FC236}">
                <a16:creationId xmlns:a16="http://schemas.microsoft.com/office/drawing/2014/main" id="{6B12479C-4E16-798F-1461-A5EBD8409A08}"/>
              </a:ext>
            </a:extLst>
          </p:cNvPr>
          <p:cNvSpPr txBox="1"/>
          <p:nvPr/>
        </p:nvSpPr>
        <p:spPr>
          <a:xfrm>
            <a:off x="5685223" y="6336740"/>
            <a:ext cx="5860900" cy="369332"/>
          </a:xfrm>
          <a:prstGeom prst="rect">
            <a:avLst/>
          </a:prstGeom>
          <a:noFill/>
        </p:spPr>
        <p:txBody>
          <a:bodyPr wrap="none" rtlCol="0">
            <a:spAutoFit/>
          </a:bodyPr>
          <a:lstStyle/>
          <a:p>
            <a:r>
              <a:rPr kumimoji="1" lang="ja-JP" altLang="en-US" dirty="0"/>
              <a:t>切り出した図面から作成した求積図例（</a:t>
            </a:r>
            <a:r>
              <a:rPr kumimoji="1" lang="en-US" altLang="ja-JP" dirty="0"/>
              <a:t>PDF</a:t>
            </a:r>
            <a:r>
              <a:rPr kumimoji="1" lang="ja-JP" altLang="en-US" dirty="0"/>
              <a:t>：審査用）</a:t>
            </a:r>
          </a:p>
        </p:txBody>
      </p:sp>
      <p:pic>
        <p:nvPicPr>
          <p:cNvPr id="18" name="図 17">
            <a:extLst>
              <a:ext uri="{FF2B5EF4-FFF2-40B4-BE49-F238E27FC236}">
                <a16:creationId xmlns:a16="http://schemas.microsoft.com/office/drawing/2014/main" id="{0038B057-8DEB-FF1F-81A8-794693554379}"/>
              </a:ext>
            </a:extLst>
          </p:cNvPr>
          <p:cNvPicPr>
            <a:picLocks noChangeAspect="1"/>
          </p:cNvPicPr>
          <p:nvPr/>
        </p:nvPicPr>
        <p:blipFill>
          <a:blip r:embed="rId6"/>
          <a:stretch>
            <a:fillRect/>
          </a:stretch>
        </p:blipFill>
        <p:spPr>
          <a:xfrm rot="5400000">
            <a:off x="5342264" y="1909725"/>
            <a:ext cx="4828492" cy="3821365"/>
          </a:xfrm>
          <a:prstGeom prst="rect">
            <a:avLst/>
          </a:prstGeom>
        </p:spPr>
      </p:pic>
      <p:sp>
        <p:nvSpPr>
          <p:cNvPr id="13" name="吹き出し: 角を丸めた四角形 12">
            <a:extLst>
              <a:ext uri="{FF2B5EF4-FFF2-40B4-BE49-F238E27FC236}">
                <a16:creationId xmlns:a16="http://schemas.microsoft.com/office/drawing/2014/main" id="{A2AA5D4B-2CB7-212A-225E-8FCA82D76227}"/>
              </a:ext>
            </a:extLst>
          </p:cNvPr>
          <p:cNvSpPr/>
          <p:nvPr/>
        </p:nvSpPr>
        <p:spPr>
          <a:xfrm>
            <a:off x="8443639" y="5303970"/>
            <a:ext cx="2570445" cy="968192"/>
          </a:xfrm>
          <a:prstGeom prst="wedgeRoundRectCallout">
            <a:avLst>
              <a:gd name="adj1" fmla="val -39865"/>
              <a:gd name="adj2" fmla="val -84928"/>
              <a:gd name="adj3" fmla="val 16667"/>
            </a:avLst>
          </a:prstGeom>
          <a:solidFill>
            <a:schemeClr val="accent2">
              <a:lumMod val="20000"/>
              <a:lumOff val="8000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rPr>
              <a:t>求積範囲（室面積）が指定できる</a:t>
            </a:r>
          </a:p>
        </p:txBody>
      </p:sp>
      <p:sp>
        <p:nvSpPr>
          <p:cNvPr id="8" name="吹き出し: 角を丸めた四角形 7">
            <a:extLst>
              <a:ext uri="{FF2B5EF4-FFF2-40B4-BE49-F238E27FC236}">
                <a16:creationId xmlns:a16="http://schemas.microsoft.com/office/drawing/2014/main" id="{78781361-75A3-E079-FFB4-15D969A672E5}"/>
              </a:ext>
            </a:extLst>
          </p:cNvPr>
          <p:cNvSpPr/>
          <p:nvPr/>
        </p:nvSpPr>
        <p:spPr>
          <a:xfrm>
            <a:off x="4572000" y="1118616"/>
            <a:ext cx="2921329" cy="968192"/>
          </a:xfrm>
          <a:prstGeom prst="wedgeRoundRectCallout">
            <a:avLst>
              <a:gd name="adj1" fmla="val 48326"/>
              <a:gd name="adj2" fmla="val 102631"/>
              <a:gd name="adj3" fmla="val 16667"/>
            </a:avLst>
          </a:prstGeom>
          <a:solidFill>
            <a:schemeClr val="accent2">
              <a:lumMod val="20000"/>
              <a:lumOff val="8000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rPr>
              <a:t>平面形状が切り出せて</a:t>
            </a:r>
          </a:p>
        </p:txBody>
      </p:sp>
      <p:sp>
        <p:nvSpPr>
          <p:cNvPr id="19" name="矢印: 右 18">
            <a:extLst>
              <a:ext uri="{FF2B5EF4-FFF2-40B4-BE49-F238E27FC236}">
                <a16:creationId xmlns:a16="http://schemas.microsoft.com/office/drawing/2014/main" id="{0065BC47-F697-93D9-AF4D-C282B2F93B83}"/>
              </a:ext>
            </a:extLst>
          </p:cNvPr>
          <p:cNvSpPr/>
          <p:nvPr/>
        </p:nvSpPr>
        <p:spPr>
          <a:xfrm>
            <a:off x="5258687" y="3512654"/>
            <a:ext cx="587140" cy="6063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CA7F7B36-2F81-7FB5-77F7-E61519C15762}"/>
              </a:ext>
            </a:extLst>
          </p:cNvPr>
          <p:cNvGrpSpPr/>
          <p:nvPr/>
        </p:nvGrpSpPr>
        <p:grpSpPr>
          <a:xfrm>
            <a:off x="9728862" y="3154129"/>
            <a:ext cx="2309134" cy="1323439"/>
            <a:chOff x="9728862" y="3154129"/>
            <a:chExt cx="2309134" cy="1323439"/>
          </a:xfrm>
        </p:grpSpPr>
        <p:sp>
          <p:nvSpPr>
            <p:cNvPr id="2" name="矢印: 右 1">
              <a:extLst>
                <a:ext uri="{FF2B5EF4-FFF2-40B4-BE49-F238E27FC236}">
                  <a16:creationId xmlns:a16="http://schemas.microsoft.com/office/drawing/2014/main" id="{D9B21902-94E8-0AD1-7843-E4E1189D4505}"/>
                </a:ext>
              </a:extLst>
            </p:cNvPr>
            <p:cNvSpPr/>
            <p:nvPr/>
          </p:nvSpPr>
          <p:spPr>
            <a:xfrm>
              <a:off x="9728862" y="3512654"/>
              <a:ext cx="587140" cy="6063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8240842-A80F-7669-5548-3BB5D59CA5A3}"/>
                </a:ext>
              </a:extLst>
            </p:cNvPr>
            <p:cNvSpPr txBox="1"/>
            <p:nvPr/>
          </p:nvSpPr>
          <p:spPr>
            <a:xfrm>
              <a:off x="10304829" y="3154129"/>
              <a:ext cx="1733167" cy="1323439"/>
            </a:xfrm>
            <a:prstGeom prst="rect">
              <a:avLst/>
            </a:prstGeom>
            <a:solidFill>
              <a:schemeClr val="accent4">
                <a:lumMod val="20000"/>
                <a:lumOff val="80000"/>
              </a:schemeClr>
            </a:solidFill>
            <a:ln>
              <a:solidFill>
                <a:schemeClr val="accent1"/>
              </a:solidFill>
            </a:ln>
          </p:spPr>
          <p:txBody>
            <a:bodyPr wrap="none" rtlCol="0">
              <a:spAutoFit/>
            </a:bodyPr>
            <a:lstStyle/>
            <a:p>
              <a:r>
                <a:rPr kumimoji="1" lang="ja-JP" altLang="en-US" sz="2000" b="1" dirty="0">
                  <a:solidFill>
                    <a:srgbClr val="FF0000"/>
                  </a:solidFill>
                  <a:latin typeface="HG丸ｺﾞｼｯｸM-PRO" panose="020F0600000000000000" pitchFamily="50" charset="-128"/>
                  <a:ea typeface="HG丸ｺﾞｼｯｸM-PRO" panose="020F0600000000000000" pitchFamily="50" charset="-128"/>
                </a:rPr>
                <a:t>指定した範囲</a:t>
              </a:r>
              <a:endParaRPr kumimoji="1"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2000" b="1" dirty="0">
                  <a:solidFill>
                    <a:srgbClr val="FF0000"/>
                  </a:solidFill>
                  <a:latin typeface="HG丸ｺﾞｼｯｸM-PRO" panose="020F0600000000000000" pitchFamily="50" charset="-128"/>
                  <a:ea typeface="HG丸ｺﾞｼｯｸM-PRO" panose="020F0600000000000000" pitchFamily="50" charset="-128"/>
                </a:rPr>
                <a:t>について、</a:t>
              </a:r>
              <a:endParaRPr kumimoji="1"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2000" b="1" dirty="0">
                  <a:solidFill>
                    <a:srgbClr val="FF0000"/>
                  </a:solidFill>
                  <a:latin typeface="HG丸ｺﾞｼｯｸM-PRO" panose="020F0600000000000000" pitchFamily="50" charset="-128"/>
                  <a:ea typeface="HG丸ｺﾞｼｯｸM-PRO" panose="020F0600000000000000" pitchFamily="50" charset="-128"/>
                </a:rPr>
                <a:t>正確な面積が</a:t>
              </a:r>
              <a:endParaRPr kumimoji="1"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2000" b="1" dirty="0">
                  <a:solidFill>
                    <a:srgbClr val="FF0000"/>
                  </a:solidFill>
                  <a:latin typeface="HG丸ｺﾞｼｯｸM-PRO" panose="020F0600000000000000" pitchFamily="50" charset="-128"/>
                  <a:ea typeface="HG丸ｺﾞｼｯｸM-PRO" panose="020F0600000000000000" pitchFamily="50" charset="-128"/>
                </a:rPr>
                <a:t>算出される。</a:t>
              </a:r>
            </a:p>
          </p:txBody>
        </p:sp>
      </p:grpSp>
      <p:pic>
        <p:nvPicPr>
          <p:cNvPr id="12" name="ダウンロード - 2025-11-07T140408.702">
            <a:hlinkClick r:id="" action="ppaction://media"/>
            <a:extLst>
              <a:ext uri="{FF2B5EF4-FFF2-40B4-BE49-F238E27FC236}">
                <a16:creationId xmlns:a16="http://schemas.microsoft.com/office/drawing/2014/main" id="{837DCE3F-1D4A-8D97-552A-70E22A9F39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8396" y="796561"/>
            <a:ext cx="609600" cy="609600"/>
          </a:xfrm>
          <a:prstGeom prst="rect">
            <a:avLst/>
          </a:prstGeom>
        </p:spPr>
      </p:pic>
    </p:spTree>
    <p:extLst>
      <p:ext uri="{BB962C8B-B14F-4D97-AF65-F5344CB8AC3E}">
        <p14:creationId xmlns:p14="http://schemas.microsoft.com/office/powerpoint/2010/main" val="4167255778"/>
      </p:ext>
    </p:extLst>
  </p:cSld>
  <p:clrMapOvr>
    <a:masterClrMapping/>
  </p:clrMapOvr>
  <mc:AlternateContent xmlns:mc="http://schemas.openxmlformats.org/markup-compatibility/2006" xmlns:p14="http://schemas.microsoft.com/office/powerpoint/2010/main">
    <mc:Choice Requires="p14">
      <p:transition spd="slow" p14:dur="2000" advTm="22943"/>
    </mc:Choice>
    <mc:Fallback xmlns="">
      <p:transition spd="slow" advTm="2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2" objId="12"/>
        <p14:stopEvt time="21071" objId="1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6B9FB37-DA7F-0635-A343-286F9AB3B154}"/>
              </a:ext>
            </a:extLst>
          </p:cNvPr>
          <p:cNvPicPr>
            <a:picLocks noChangeAspect="1"/>
          </p:cNvPicPr>
          <p:nvPr/>
        </p:nvPicPr>
        <p:blipFill>
          <a:blip r:embed="rId5"/>
          <a:stretch>
            <a:fillRect/>
          </a:stretch>
        </p:blipFill>
        <p:spPr>
          <a:xfrm>
            <a:off x="587216" y="1438214"/>
            <a:ext cx="2707509" cy="3026702"/>
          </a:xfrm>
          <a:prstGeom prst="rect">
            <a:avLst/>
          </a:prstGeom>
          <a:ln>
            <a:solidFill>
              <a:schemeClr val="accent1"/>
            </a:solidFill>
          </a:ln>
        </p:spPr>
      </p:pic>
      <p:sp>
        <p:nvSpPr>
          <p:cNvPr id="4" name="コンテンツ プレースホルダー 2">
            <a:extLst>
              <a:ext uri="{FF2B5EF4-FFF2-40B4-BE49-F238E27FC236}">
                <a16:creationId xmlns:a16="http://schemas.microsoft.com/office/drawing/2014/main" id="{CC42B58E-51BD-6AB7-0A65-1BC43E65ADE7}"/>
              </a:ext>
            </a:extLst>
          </p:cNvPr>
          <p:cNvSpPr txBox="1">
            <a:spLocks/>
          </p:cNvSpPr>
          <p:nvPr/>
        </p:nvSpPr>
        <p:spPr>
          <a:xfrm>
            <a:off x="0" y="188534"/>
            <a:ext cx="11973827" cy="629614"/>
          </a:xfrm>
          <a:prstGeom prst="rect">
            <a:avLst/>
          </a:prstGeom>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図面審査」導入のヒント（５） ：ステップ２</a:t>
            </a:r>
            <a:r>
              <a:rPr kumimoji="1" lang="ja-JP" altLang="en-US" sz="2400" b="1" dirty="0">
                <a:solidFill>
                  <a:schemeClr val="accent1"/>
                </a:solidFill>
                <a:latin typeface="HG丸ｺﾞｼｯｸM-PRO" panose="020F0600000000000000" pitchFamily="50" charset="-128"/>
                <a:ea typeface="HG丸ｺﾞｼｯｸM-PRO" panose="020F0600000000000000" pitchFamily="50" charset="-128"/>
              </a:rPr>
              <a:t>（平面での同期）</a:t>
            </a: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2" name="図 1">
            <a:extLst>
              <a:ext uri="{FF2B5EF4-FFF2-40B4-BE49-F238E27FC236}">
                <a16:creationId xmlns:a16="http://schemas.microsoft.com/office/drawing/2014/main" id="{2D289BFE-2790-4E62-3F2C-394F0F8F37E6}"/>
              </a:ext>
            </a:extLst>
          </p:cNvPr>
          <p:cNvPicPr>
            <a:picLocks noChangeAspect="1"/>
          </p:cNvPicPr>
          <p:nvPr/>
        </p:nvPicPr>
        <p:blipFill rotWithShape="1">
          <a:blip r:embed="rId6"/>
          <a:srcRect l="5222" t="14460" r="3506"/>
          <a:stretch/>
        </p:blipFill>
        <p:spPr>
          <a:xfrm>
            <a:off x="4108862" y="1220157"/>
            <a:ext cx="3230089" cy="2263711"/>
          </a:xfrm>
          <a:prstGeom prst="rect">
            <a:avLst/>
          </a:prstGeom>
        </p:spPr>
      </p:pic>
      <p:pic>
        <p:nvPicPr>
          <p:cNvPr id="6" name="図 5">
            <a:extLst>
              <a:ext uri="{FF2B5EF4-FFF2-40B4-BE49-F238E27FC236}">
                <a16:creationId xmlns:a16="http://schemas.microsoft.com/office/drawing/2014/main" id="{75CA9E94-54A4-27ED-22E6-782B83E080BA}"/>
              </a:ext>
            </a:extLst>
          </p:cNvPr>
          <p:cNvPicPr>
            <a:picLocks noChangeAspect="1"/>
          </p:cNvPicPr>
          <p:nvPr/>
        </p:nvPicPr>
        <p:blipFill>
          <a:blip r:embed="rId5"/>
          <a:stretch>
            <a:fillRect/>
          </a:stretch>
        </p:blipFill>
        <p:spPr>
          <a:xfrm>
            <a:off x="88814" y="2260158"/>
            <a:ext cx="2707509" cy="3026702"/>
          </a:xfrm>
          <a:prstGeom prst="rect">
            <a:avLst/>
          </a:prstGeom>
          <a:ln>
            <a:solidFill>
              <a:schemeClr val="accent1"/>
            </a:solidFill>
          </a:ln>
        </p:spPr>
      </p:pic>
      <p:pic>
        <p:nvPicPr>
          <p:cNvPr id="8" name="図 7">
            <a:extLst>
              <a:ext uri="{FF2B5EF4-FFF2-40B4-BE49-F238E27FC236}">
                <a16:creationId xmlns:a16="http://schemas.microsoft.com/office/drawing/2014/main" id="{238F4FCF-D6F2-AD34-E1F2-816AFA577C10}"/>
              </a:ext>
            </a:extLst>
          </p:cNvPr>
          <p:cNvPicPr>
            <a:picLocks noChangeAspect="1"/>
          </p:cNvPicPr>
          <p:nvPr/>
        </p:nvPicPr>
        <p:blipFill>
          <a:blip r:embed="rId5"/>
          <a:stretch>
            <a:fillRect/>
          </a:stretch>
        </p:blipFill>
        <p:spPr>
          <a:xfrm>
            <a:off x="338015" y="1713771"/>
            <a:ext cx="2707509" cy="3026702"/>
          </a:xfrm>
          <a:prstGeom prst="rect">
            <a:avLst/>
          </a:prstGeom>
          <a:ln>
            <a:solidFill>
              <a:schemeClr val="accent1"/>
            </a:solidFill>
          </a:ln>
        </p:spPr>
      </p:pic>
      <p:pic>
        <p:nvPicPr>
          <p:cNvPr id="10" name="図 9">
            <a:extLst>
              <a:ext uri="{FF2B5EF4-FFF2-40B4-BE49-F238E27FC236}">
                <a16:creationId xmlns:a16="http://schemas.microsoft.com/office/drawing/2014/main" id="{A6A7FC6F-8FCC-D2AD-C425-1FC712286097}"/>
              </a:ext>
            </a:extLst>
          </p:cNvPr>
          <p:cNvPicPr>
            <a:picLocks noChangeAspect="1"/>
          </p:cNvPicPr>
          <p:nvPr/>
        </p:nvPicPr>
        <p:blipFill>
          <a:blip r:embed="rId7"/>
          <a:stretch>
            <a:fillRect/>
          </a:stretch>
        </p:blipFill>
        <p:spPr>
          <a:xfrm rot="5400000">
            <a:off x="8103218" y="1745961"/>
            <a:ext cx="3789835" cy="3129440"/>
          </a:xfrm>
          <a:prstGeom prst="rect">
            <a:avLst/>
          </a:prstGeom>
        </p:spPr>
      </p:pic>
      <p:pic>
        <p:nvPicPr>
          <p:cNvPr id="12" name="図 11">
            <a:extLst>
              <a:ext uri="{FF2B5EF4-FFF2-40B4-BE49-F238E27FC236}">
                <a16:creationId xmlns:a16="http://schemas.microsoft.com/office/drawing/2014/main" id="{08A07B9E-1784-734E-5390-F054A3004E6D}"/>
              </a:ext>
            </a:extLst>
          </p:cNvPr>
          <p:cNvPicPr>
            <a:picLocks noChangeAspect="1"/>
          </p:cNvPicPr>
          <p:nvPr/>
        </p:nvPicPr>
        <p:blipFill>
          <a:blip r:embed="rId8"/>
          <a:stretch>
            <a:fillRect/>
          </a:stretch>
        </p:blipFill>
        <p:spPr>
          <a:xfrm rot="5400000">
            <a:off x="4193252" y="3805079"/>
            <a:ext cx="3099386" cy="2707510"/>
          </a:xfrm>
          <a:prstGeom prst="rect">
            <a:avLst/>
          </a:prstGeom>
        </p:spPr>
      </p:pic>
      <p:sp>
        <p:nvSpPr>
          <p:cNvPr id="13" name="テキスト ボックス 12">
            <a:extLst>
              <a:ext uri="{FF2B5EF4-FFF2-40B4-BE49-F238E27FC236}">
                <a16:creationId xmlns:a16="http://schemas.microsoft.com/office/drawing/2014/main" id="{7942D092-8658-AA8D-2E82-A1C732EA5083}"/>
              </a:ext>
            </a:extLst>
          </p:cNvPr>
          <p:cNvSpPr txBox="1"/>
          <p:nvPr/>
        </p:nvSpPr>
        <p:spPr>
          <a:xfrm>
            <a:off x="2190695" y="808523"/>
            <a:ext cx="7622600" cy="605294"/>
          </a:xfrm>
          <a:prstGeom prst="rect">
            <a:avLst/>
          </a:prstGeom>
          <a:solidFill>
            <a:schemeClr val="accent4">
              <a:lumMod val="20000"/>
              <a:lumOff val="80000"/>
            </a:schemeClr>
          </a:solidFill>
          <a:ln>
            <a:solidFill>
              <a:schemeClr val="accent1"/>
            </a:solidFill>
          </a:ln>
        </p:spPr>
        <p:txBody>
          <a:bodyPr wrap="none" rtlCol="0">
            <a:spAutoFit/>
          </a:bodyPr>
          <a:lstStyle/>
          <a:p>
            <a:pPr marL="0" indent="0">
              <a:lnSpc>
                <a:spcPts val="2000"/>
              </a:lnSpc>
              <a:buNone/>
            </a:pPr>
            <a:r>
              <a:rPr kumimoji="1" lang="ja-JP" altLang="en-US" sz="1800" b="1" dirty="0">
                <a:latin typeface="HG丸ｺﾞｼｯｸM-PRO" panose="020F0600000000000000" pitchFamily="50" charset="-128"/>
                <a:ea typeface="HG丸ｺﾞｼｯｸM-PRO" panose="020F0600000000000000" pitchFamily="50" charset="-128"/>
              </a:rPr>
              <a:t>ステップ１のモデルをベースに、</a:t>
            </a:r>
            <a:r>
              <a:rPr kumimoji="1" lang="zh-TW" altLang="en-US" sz="1800" b="1" dirty="0">
                <a:solidFill>
                  <a:srgbClr val="FF0000"/>
                </a:solidFill>
                <a:latin typeface="HG丸ｺﾞｼｯｸM-PRO" panose="020F0600000000000000" pitchFamily="50" charset="-128"/>
                <a:ea typeface="HG丸ｺﾞｼｯｸM-PRO" panose="020F0600000000000000" pitchFamily="50" charset="-128"/>
              </a:rPr>
              <a:t>排煙種別、防火区画、</a:t>
            </a:r>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建具記号などの</a:t>
            </a:r>
            <a:endParaRPr kumimoji="1" lang="en-US" altLang="ja-JP" sz="18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2000"/>
              </a:lnSpc>
              <a:buNone/>
            </a:pPr>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情報を（基準に従って）入力する</a:t>
            </a:r>
            <a:endParaRPr kumimoji="1" lang="ja-JP" altLang="en-US" b="1" dirty="0">
              <a:solidFill>
                <a:srgbClr val="FF0000"/>
              </a:solidFill>
            </a:endParaRPr>
          </a:p>
        </p:txBody>
      </p:sp>
      <p:sp>
        <p:nvSpPr>
          <p:cNvPr id="14" name="テキスト ボックス 13">
            <a:extLst>
              <a:ext uri="{FF2B5EF4-FFF2-40B4-BE49-F238E27FC236}">
                <a16:creationId xmlns:a16="http://schemas.microsoft.com/office/drawing/2014/main" id="{9BE92EB7-6BB4-BB55-4F02-F8D3E2283E11}"/>
              </a:ext>
            </a:extLst>
          </p:cNvPr>
          <p:cNvSpPr txBox="1"/>
          <p:nvPr/>
        </p:nvSpPr>
        <p:spPr>
          <a:xfrm>
            <a:off x="9400329" y="5285988"/>
            <a:ext cx="1346844" cy="323165"/>
          </a:xfrm>
          <a:prstGeom prst="rect">
            <a:avLst/>
          </a:prstGeom>
          <a:noFill/>
        </p:spPr>
        <p:txBody>
          <a:bodyPr wrap="none" rtlCol="0">
            <a:spAutoFit/>
          </a:bodyPr>
          <a:lstStyle/>
          <a:p>
            <a:pPr marL="0" indent="0">
              <a:lnSpc>
                <a:spcPts val="1800"/>
              </a:lnSpc>
              <a:buNone/>
            </a:pPr>
            <a:r>
              <a:rPr kumimoji="1" lang="zh-TW" altLang="en-US" sz="1800" b="1" dirty="0">
                <a:latin typeface="HG丸ｺﾞｼｯｸM-PRO" panose="020F0600000000000000" pitchFamily="50" charset="-128"/>
                <a:ea typeface="HG丸ｺﾞｼｯｸM-PRO" panose="020F0600000000000000" pitchFamily="50" charset="-128"/>
              </a:rPr>
              <a:t>防火区画</a:t>
            </a:r>
            <a:r>
              <a:rPr kumimoji="1" lang="ja-JP" altLang="en-US" sz="1800" b="1" dirty="0">
                <a:latin typeface="HG丸ｺﾞｼｯｸM-PRO" panose="020F0600000000000000" pitchFamily="50" charset="-128"/>
                <a:ea typeface="HG丸ｺﾞｼｯｸM-PRO" panose="020F0600000000000000" pitchFamily="50" charset="-128"/>
              </a:rPr>
              <a:t>図</a:t>
            </a:r>
            <a:endParaRPr kumimoji="1" lang="ja-JP" altLang="en-US" b="1" dirty="0"/>
          </a:p>
        </p:txBody>
      </p:sp>
      <p:sp>
        <p:nvSpPr>
          <p:cNvPr id="15" name="テキスト ボックス 14">
            <a:extLst>
              <a:ext uri="{FF2B5EF4-FFF2-40B4-BE49-F238E27FC236}">
                <a16:creationId xmlns:a16="http://schemas.microsoft.com/office/drawing/2014/main" id="{BE3007DE-9346-9929-772B-7C5353E75546}"/>
              </a:ext>
            </a:extLst>
          </p:cNvPr>
          <p:cNvSpPr txBox="1"/>
          <p:nvPr/>
        </p:nvSpPr>
        <p:spPr>
          <a:xfrm>
            <a:off x="5016364" y="6572170"/>
            <a:ext cx="1338828" cy="329001"/>
          </a:xfrm>
          <a:prstGeom prst="rect">
            <a:avLst/>
          </a:prstGeom>
          <a:noFill/>
        </p:spPr>
        <p:txBody>
          <a:bodyPr wrap="none" rtlCol="0">
            <a:spAutoFit/>
          </a:bodyPr>
          <a:lstStyle/>
          <a:p>
            <a:pPr marL="0" indent="0">
              <a:lnSpc>
                <a:spcPts val="1800"/>
              </a:lnSpc>
              <a:buNone/>
            </a:pPr>
            <a:r>
              <a:rPr kumimoji="1" lang="ja-JP" altLang="en-US" b="1" dirty="0"/>
              <a:t>仕上げ表等</a:t>
            </a:r>
          </a:p>
        </p:txBody>
      </p:sp>
      <p:sp>
        <p:nvSpPr>
          <p:cNvPr id="16" name="テキスト ボックス 15">
            <a:extLst>
              <a:ext uri="{FF2B5EF4-FFF2-40B4-BE49-F238E27FC236}">
                <a16:creationId xmlns:a16="http://schemas.microsoft.com/office/drawing/2014/main" id="{4FA99673-3366-6A11-979F-E781795EE9CF}"/>
              </a:ext>
            </a:extLst>
          </p:cNvPr>
          <p:cNvSpPr txBox="1"/>
          <p:nvPr/>
        </p:nvSpPr>
        <p:spPr>
          <a:xfrm>
            <a:off x="803610" y="5360539"/>
            <a:ext cx="1800493" cy="329001"/>
          </a:xfrm>
          <a:prstGeom prst="rect">
            <a:avLst/>
          </a:prstGeom>
          <a:noFill/>
        </p:spPr>
        <p:txBody>
          <a:bodyPr wrap="none" rtlCol="0">
            <a:spAutoFit/>
          </a:bodyPr>
          <a:lstStyle/>
          <a:p>
            <a:pPr marL="0" indent="0">
              <a:lnSpc>
                <a:spcPts val="1800"/>
              </a:lnSpc>
              <a:buNone/>
            </a:pPr>
            <a:r>
              <a:rPr kumimoji="1" lang="ja-JP" altLang="en-US" b="1" dirty="0"/>
              <a:t>配置図、平面図</a:t>
            </a:r>
          </a:p>
        </p:txBody>
      </p:sp>
      <p:sp>
        <p:nvSpPr>
          <p:cNvPr id="22" name="矢印: 上下 21">
            <a:extLst>
              <a:ext uri="{FF2B5EF4-FFF2-40B4-BE49-F238E27FC236}">
                <a16:creationId xmlns:a16="http://schemas.microsoft.com/office/drawing/2014/main" id="{9318AE33-295D-0046-C439-D610D672CB4C}"/>
              </a:ext>
            </a:extLst>
          </p:cNvPr>
          <p:cNvSpPr/>
          <p:nvPr/>
        </p:nvSpPr>
        <p:spPr>
          <a:xfrm rot="17880489">
            <a:off x="3652585" y="4252265"/>
            <a:ext cx="492321" cy="829057"/>
          </a:xfrm>
          <a:prstGeom prst="upDownArrow">
            <a:avLst>
              <a:gd name="adj1" fmla="val 50000"/>
              <a:gd name="adj2" fmla="val 451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上下 22">
            <a:extLst>
              <a:ext uri="{FF2B5EF4-FFF2-40B4-BE49-F238E27FC236}">
                <a16:creationId xmlns:a16="http://schemas.microsoft.com/office/drawing/2014/main" id="{F7B8F86D-300F-4E3D-10BC-5F5559541286}"/>
              </a:ext>
            </a:extLst>
          </p:cNvPr>
          <p:cNvSpPr/>
          <p:nvPr/>
        </p:nvSpPr>
        <p:spPr>
          <a:xfrm rot="14657521">
            <a:off x="7399538" y="4210620"/>
            <a:ext cx="492321" cy="829057"/>
          </a:xfrm>
          <a:prstGeom prst="upDownArrow">
            <a:avLst>
              <a:gd name="adj1" fmla="val 50000"/>
              <a:gd name="adj2" fmla="val 451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A5865AD0-1F61-20A1-317E-232BFA345820}"/>
              </a:ext>
            </a:extLst>
          </p:cNvPr>
          <p:cNvSpPr txBox="1"/>
          <p:nvPr/>
        </p:nvSpPr>
        <p:spPr>
          <a:xfrm>
            <a:off x="7322532" y="3882625"/>
            <a:ext cx="646331" cy="369332"/>
          </a:xfrm>
          <a:prstGeom prst="rect">
            <a:avLst/>
          </a:prstGeom>
          <a:solidFill>
            <a:schemeClr val="accent4">
              <a:lumMod val="20000"/>
              <a:lumOff val="80000"/>
            </a:schemeClr>
          </a:solidFill>
        </p:spPr>
        <p:txBody>
          <a:bodyPr wrap="none" rtlCol="0">
            <a:spAutoFit/>
          </a:bodyPr>
          <a:lstStyle/>
          <a:p>
            <a:r>
              <a:rPr kumimoji="1" lang="ja-JP" altLang="en-US" dirty="0"/>
              <a:t>同期</a:t>
            </a:r>
          </a:p>
        </p:txBody>
      </p:sp>
      <p:sp>
        <p:nvSpPr>
          <p:cNvPr id="25" name="テキスト ボックス 24">
            <a:extLst>
              <a:ext uri="{FF2B5EF4-FFF2-40B4-BE49-F238E27FC236}">
                <a16:creationId xmlns:a16="http://schemas.microsoft.com/office/drawing/2014/main" id="{8650E737-1EAA-62BB-5EB5-28905FD4F5DE}"/>
              </a:ext>
            </a:extLst>
          </p:cNvPr>
          <p:cNvSpPr txBox="1"/>
          <p:nvPr/>
        </p:nvSpPr>
        <p:spPr>
          <a:xfrm>
            <a:off x="3536703" y="3901013"/>
            <a:ext cx="646331" cy="369332"/>
          </a:xfrm>
          <a:prstGeom prst="rect">
            <a:avLst/>
          </a:prstGeom>
          <a:solidFill>
            <a:schemeClr val="accent4">
              <a:lumMod val="20000"/>
              <a:lumOff val="80000"/>
            </a:schemeClr>
          </a:solidFill>
        </p:spPr>
        <p:txBody>
          <a:bodyPr wrap="none" rtlCol="0">
            <a:spAutoFit/>
          </a:bodyPr>
          <a:lstStyle/>
          <a:p>
            <a:r>
              <a:rPr kumimoji="1" lang="ja-JP" altLang="en-US" dirty="0"/>
              <a:t>同期</a:t>
            </a:r>
          </a:p>
        </p:txBody>
      </p:sp>
      <p:sp>
        <p:nvSpPr>
          <p:cNvPr id="26" name="テキスト ボックス 25">
            <a:extLst>
              <a:ext uri="{FF2B5EF4-FFF2-40B4-BE49-F238E27FC236}">
                <a16:creationId xmlns:a16="http://schemas.microsoft.com/office/drawing/2014/main" id="{6A80E4A7-8FE5-15EE-4ACC-ED10832ED54E}"/>
              </a:ext>
            </a:extLst>
          </p:cNvPr>
          <p:cNvSpPr txBox="1"/>
          <p:nvPr/>
        </p:nvSpPr>
        <p:spPr>
          <a:xfrm>
            <a:off x="2842271" y="5283380"/>
            <a:ext cx="6227987" cy="369332"/>
          </a:xfrm>
          <a:prstGeom prst="rect">
            <a:avLst/>
          </a:prstGeom>
          <a:solidFill>
            <a:schemeClr val="accent4">
              <a:lumMod val="20000"/>
              <a:lumOff val="80000"/>
            </a:schemeClr>
          </a:solidFill>
        </p:spPr>
        <p:txBody>
          <a:bodyPr wrap="none" rtlCol="0">
            <a:spAutoFit/>
          </a:bodyP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形状（位置など）とともに、属性（室名など）が同期する</a:t>
            </a:r>
          </a:p>
        </p:txBody>
      </p:sp>
      <p:pic>
        <p:nvPicPr>
          <p:cNvPr id="5" name="ダウンロード (41)">
            <a:hlinkClick r:id="" action="ppaction://media"/>
            <a:extLst>
              <a:ext uri="{FF2B5EF4-FFF2-40B4-BE49-F238E27FC236}">
                <a16:creationId xmlns:a16="http://schemas.microsoft.com/office/drawing/2014/main" id="{261E6887-E718-E17B-99E6-966EABDAB1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2856" y="725774"/>
            <a:ext cx="609600" cy="609600"/>
          </a:xfrm>
          <a:prstGeom prst="rect">
            <a:avLst/>
          </a:prstGeom>
        </p:spPr>
      </p:pic>
    </p:spTree>
    <p:extLst>
      <p:ext uri="{BB962C8B-B14F-4D97-AF65-F5344CB8AC3E}">
        <p14:creationId xmlns:p14="http://schemas.microsoft.com/office/powerpoint/2010/main" val="2023100870"/>
      </p:ext>
    </p:extLst>
  </p:cSld>
  <p:clrMapOvr>
    <a:masterClrMapping/>
  </p:clrMapOvr>
  <mc:AlternateContent xmlns:mc="http://schemas.openxmlformats.org/markup-compatibility/2006" xmlns:p14="http://schemas.microsoft.com/office/powerpoint/2010/main">
    <mc:Choice Requires="p14">
      <p:transition spd="slow" p14:dur="2000" advTm="31926"/>
    </mc:Choice>
    <mc:Fallback xmlns="">
      <p:transition spd="slow" advTm="31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 objId="5"/>
        <p14:stopEvt time="29910" objId="5"/>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CC42B58E-51BD-6AB7-0A65-1BC43E65ADE7}"/>
              </a:ext>
            </a:extLst>
          </p:cNvPr>
          <p:cNvSpPr txBox="1">
            <a:spLocks/>
          </p:cNvSpPr>
          <p:nvPr/>
        </p:nvSpPr>
        <p:spPr>
          <a:xfrm>
            <a:off x="0" y="188534"/>
            <a:ext cx="12192000" cy="629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図面審査」導入のヒント（６） ：ステップ３</a:t>
            </a:r>
            <a:r>
              <a:rPr kumimoji="1" lang="ja-JP" altLang="en-US" sz="2400" b="1" dirty="0">
                <a:solidFill>
                  <a:schemeClr val="accent1"/>
                </a:solidFill>
                <a:latin typeface="HG丸ｺﾞｼｯｸM-PRO" panose="020F0600000000000000" pitchFamily="50" charset="-128"/>
                <a:ea typeface="HG丸ｺﾞｼｯｸM-PRO" panose="020F0600000000000000" pitchFamily="50" charset="-128"/>
              </a:rPr>
              <a:t>（立面を含めた同期）</a:t>
            </a: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9532B649-6BE1-DA26-ED21-E1EC40A21A7A}"/>
              </a:ext>
            </a:extLst>
          </p:cNvPr>
          <p:cNvSpPr txBox="1"/>
          <p:nvPr/>
        </p:nvSpPr>
        <p:spPr>
          <a:xfrm>
            <a:off x="5855409" y="6533816"/>
            <a:ext cx="5615258" cy="523220"/>
          </a:xfrm>
          <a:prstGeom prst="rect">
            <a:avLst/>
          </a:prstGeom>
          <a:noFill/>
        </p:spPr>
        <p:txBody>
          <a:bodyPr wrap="square" rtlCol="0">
            <a:spAutoFit/>
          </a:bodyPr>
          <a:lstStyle/>
          <a:p>
            <a:r>
              <a:rPr kumimoji="1" lang="ja-JP" altLang="en-US" sz="1400" dirty="0"/>
              <a:t>「</a:t>
            </a:r>
            <a:r>
              <a:rPr kumimoji="1" lang="en-US" altLang="ja-JP" sz="1400" dirty="0"/>
              <a:t>BIM</a:t>
            </a:r>
            <a:r>
              <a:rPr kumimoji="1" lang="ja-JP" altLang="en-US" sz="1400" dirty="0"/>
              <a:t>図面審査制度説明会」</a:t>
            </a:r>
            <a:r>
              <a:rPr kumimoji="1" lang="en-US" altLang="ja-JP" sz="1400" dirty="0"/>
              <a:t>(R7.7)</a:t>
            </a:r>
            <a:r>
              <a:rPr kumimoji="1" lang="ja-JP" altLang="en-US" sz="1400" dirty="0"/>
              <a:t>資料より抜粋・編集</a:t>
            </a:r>
            <a:endParaRPr kumimoji="1" lang="en-US" altLang="ja-JP" sz="1400" dirty="0"/>
          </a:p>
          <a:p>
            <a:endParaRPr kumimoji="1" lang="ja-JP" altLang="en-US" sz="1400" dirty="0"/>
          </a:p>
        </p:txBody>
      </p:sp>
      <p:sp>
        <p:nvSpPr>
          <p:cNvPr id="2" name="正方形/長方形 1">
            <a:extLst>
              <a:ext uri="{FF2B5EF4-FFF2-40B4-BE49-F238E27FC236}">
                <a16:creationId xmlns:a16="http://schemas.microsoft.com/office/drawing/2014/main" id="{A60B05DA-3849-3908-953D-309EF5287957}"/>
              </a:ext>
            </a:extLst>
          </p:cNvPr>
          <p:cNvSpPr/>
          <p:nvPr/>
        </p:nvSpPr>
        <p:spPr>
          <a:xfrm>
            <a:off x="10960925" y="5391397"/>
            <a:ext cx="190005" cy="2665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3779CE1-4D1F-E530-7A9C-C01F2478244D}"/>
              </a:ext>
            </a:extLst>
          </p:cNvPr>
          <p:cNvSpPr txBox="1"/>
          <p:nvPr/>
        </p:nvSpPr>
        <p:spPr>
          <a:xfrm>
            <a:off x="205710" y="859857"/>
            <a:ext cx="5862502" cy="707886"/>
          </a:xfrm>
          <a:prstGeom prst="rect">
            <a:avLst/>
          </a:prstGeom>
          <a:solidFill>
            <a:schemeClr val="accent4">
              <a:lumMod val="20000"/>
              <a:lumOff val="80000"/>
            </a:schemeClr>
          </a:solidFill>
          <a:ln>
            <a:solidFill>
              <a:schemeClr val="accent1"/>
            </a:solidFill>
          </a:ln>
        </p:spPr>
        <p:txBody>
          <a:bodyPr wrap="none" rtlCol="0">
            <a:spAutoFit/>
          </a:bodyPr>
          <a:lstStyle/>
          <a:p>
            <a:r>
              <a:rPr lang="ja-JP" altLang="en-US" sz="2000" b="1" dirty="0">
                <a:latin typeface="HG丸ｺﾞｼｯｸM-PRO" panose="020F0600000000000000" pitchFamily="50" charset="-128"/>
                <a:ea typeface="HG丸ｺﾞｼｯｸM-PRO" panose="020F0600000000000000" pitchFamily="50" charset="-128"/>
              </a:rPr>
              <a:t>ステップ２までのモデルに加え</a:t>
            </a:r>
            <a:endParaRPr lang="en-US" altLang="ja-JP" sz="2000" b="1" dirty="0">
              <a:latin typeface="HG丸ｺﾞｼｯｸM-PRO" panose="020F0600000000000000" pitchFamily="50" charset="-128"/>
              <a:ea typeface="HG丸ｺﾞｼｯｸM-PRO" panose="020F0600000000000000" pitchFamily="50" charset="-128"/>
            </a:endParaRPr>
          </a:p>
          <a:p>
            <a:r>
              <a:rPr lang="ja-JP" altLang="en-US" sz="2000" b="1" dirty="0">
                <a:solidFill>
                  <a:srgbClr val="FF0000"/>
                </a:solidFill>
                <a:latin typeface="HG丸ｺﾞｼｯｸM-PRO" panose="020F0600000000000000" pitchFamily="50" charset="-128"/>
                <a:ea typeface="HG丸ｺﾞｼｯｸM-PRO" panose="020F0600000000000000" pitchFamily="50" charset="-128"/>
              </a:rPr>
              <a:t>外壁、外部建具等、床・天井などをモデル化する</a:t>
            </a:r>
            <a:endParaRPr kumimoji="1" lang="ja-JP" altLang="en-US" sz="2000" b="1" dirty="0">
              <a:solidFill>
                <a:srgbClr val="FF0000"/>
              </a:solidFill>
            </a:endParaRPr>
          </a:p>
        </p:txBody>
      </p:sp>
      <p:sp>
        <p:nvSpPr>
          <p:cNvPr id="6" name="テキスト ボックス 5">
            <a:extLst>
              <a:ext uri="{FF2B5EF4-FFF2-40B4-BE49-F238E27FC236}">
                <a16:creationId xmlns:a16="http://schemas.microsoft.com/office/drawing/2014/main" id="{45207487-A2EF-D477-C6CC-7F170F817C15}"/>
              </a:ext>
            </a:extLst>
          </p:cNvPr>
          <p:cNvSpPr txBox="1"/>
          <p:nvPr/>
        </p:nvSpPr>
        <p:spPr>
          <a:xfrm>
            <a:off x="205710" y="1933972"/>
            <a:ext cx="5346334" cy="400110"/>
          </a:xfrm>
          <a:prstGeom prst="rect">
            <a:avLst/>
          </a:prstGeom>
          <a:solidFill>
            <a:schemeClr val="accent4">
              <a:lumMod val="20000"/>
              <a:lumOff val="80000"/>
            </a:schemeClr>
          </a:solidFill>
          <a:ln>
            <a:solidFill>
              <a:schemeClr val="accent1"/>
            </a:solidFill>
          </a:ln>
        </p:spPr>
        <p:txBody>
          <a:bodyPr wrap="square" rtlCol="0">
            <a:spAutoFit/>
          </a:bodyPr>
          <a:lstStyle/>
          <a:p>
            <a:r>
              <a:rPr lang="ja-JP" altLang="en-US" sz="2000" b="1" dirty="0">
                <a:latin typeface="HG丸ｺﾞｼｯｸM-PRO" panose="020F0600000000000000" pitchFamily="50" charset="-128"/>
                <a:ea typeface="HG丸ｺﾞｼｯｸM-PRO" panose="020F0600000000000000" pitchFamily="50" charset="-128"/>
              </a:rPr>
              <a:t>属性情報が（基準に従って）入力されている</a:t>
            </a:r>
            <a:endParaRPr kumimoji="1" lang="ja-JP" altLang="en-US" sz="2000" b="1" dirty="0"/>
          </a:p>
        </p:txBody>
      </p:sp>
      <p:sp>
        <p:nvSpPr>
          <p:cNvPr id="9" name="テキスト ボックス 8">
            <a:extLst>
              <a:ext uri="{FF2B5EF4-FFF2-40B4-BE49-F238E27FC236}">
                <a16:creationId xmlns:a16="http://schemas.microsoft.com/office/drawing/2014/main" id="{8176E83B-14FC-6088-E9BE-9FAD5396961A}"/>
              </a:ext>
            </a:extLst>
          </p:cNvPr>
          <p:cNvSpPr txBox="1"/>
          <p:nvPr/>
        </p:nvSpPr>
        <p:spPr>
          <a:xfrm>
            <a:off x="6855883" y="1263101"/>
            <a:ext cx="4830168" cy="1015663"/>
          </a:xfrm>
          <a:prstGeom prst="rect">
            <a:avLst/>
          </a:prstGeom>
          <a:solidFill>
            <a:schemeClr val="accent4">
              <a:lumMod val="20000"/>
              <a:lumOff val="80000"/>
            </a:schemeClr>
          </a:solidFill>
          <a:ln>
            <a:solidFill>
              <a:schemeClr val="accent1"/>
            </a:solidFill>
          </a:ln>
        </p:spPr>
        <p:txBody>
          <a:bodyPr wrap="none" rtlCol="0">
            <a:spAutoFit/>
          </a:bodyPr>
          <a:lstStyle/>
          <a:p>
            <a:r>
              <a:rPr kumimoji="1" lang="ja-JP" altLang="en-US" sz="2000" b="1" dirty="0">
                <a:solidFill>
                  <a:srgbClr val="FF0000"/>
                </a:solidFill>
                <a:latin typeface="HG丸ｺﾞｼｯｸM-PRO" panose="020F0600000000000000" pitchFamily="50" charset="-128"/>
                <a:ea typeface="HG丸ｺﾞｼｯｸM-PRO" panose="020F0600000000000000" pitchFamily="50" charset="-128"/>
              </a:rPr>
              <a:t>立面図、断面図を含めて</a:t>
            </a:r>
            <a:endParaRPr kumimoji="1"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2000" b="1" dirty="0">
                <a:solidFill>
                  <a:srgbClr val="FF0000"/>
                </a:solidFill>
                <a:latin typeface="HG丸ｺﾞｼｯｸM-PRO" panose="020F0600000000000000" pitchFamily="50" charset="-128"/>
                <a:ea typeface="HG丸ｺﾞｼｯｸM-PRO" panose="020F0600000000000000" pitchFamily="50" charset="-128"/>
              </a:rPr>
              <a:t>形状（位置など）、属性（室名など）が</a:t>
            </a:r>
            <a:endParaRPr kumimoji="1"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2000" b="1" dirty="0">
                <a:solidFill>
                  <a:srgbClr val="FF0000"/>
                </a:solidFill>
                <a:latin typeface="HG丸ｺﾞｼｯｸM-PRO" panose="020F0600000000000000" pitchFamily="50" charset="-128"/>
                <a:ea typeface="HG丸ｺﾞｼｯｸM-PRO" panose="020F0600000000000000" pitchFamily="50" charset="-128"/>
              </a:rPr>
              <a:t>同期する</a:t>
            </a:r>
          </a:p>
        </p:txBody>
      </p:sp>
      <p:sp>
        <p:nvSpPr>
          <p:cNvPr id="10" name="十字形 9">
            <a:extLst>
              <a:ext uri="{FF2B5EF4-FFF2-40B4-BE49-F238E27FC236}">
                <a16:creationId xmlns:a16="http://schemas.microsoft.com/office/drawing/2014/main" id="{24E66335-207F-3AA0-1852-FED38387480F}"/>
              </a:ext>
            </a:extLst>
          </p:cNvPr>
          <p:cNvSpPr/>
          <p:nvPr/>
        </p:nvSpPr>
        <p:spPr>
          <a:xfrm>
            <a:off x="2873828" y="1609170"/>
            <a:ext cx="259527" cy="259534"/>
          </a:xfrm>
          <a:prstGeom prst="plus">
            <a:avLst>
              <a:gd name="adj" fmla="val 417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7CFCB050-C0DE-ECE0-43B3-6615DF653E7C}"/>
              </a:ext>
            </a:extLst>
          </p:cNvPr>
          <p:cNvSpPr/>
          <p:nvPr/>
        </p:nvSpPr>
        <p:spPr>
          <a:xfrm>
            <a:off x="5996337" y="1495104"/>
            <a:ext cx="587140" cy="6063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431ACC66-8330-BAC7-8A19-D07209CF9DA4}"/>
              </a:ext>
            </a:extLst>
          </p:cNvPr>
          <p:cNvGrpSpPr/>
          <p:nvPr/>
        </p:nvGrpSpPr>
        <p:grpSpPr>
          <a:xfrm>
            <a:off x="710153" y="2761390"/>
            <a:ext cx="10469436" cy="3772426"/>
            <a:chOff x="710153" y="2761390"/>
            <a:chExt cx="10469436" cy="3772426"/>
          </a:xfrm>
        </p:grpSpPr>
        <p:pic>
          <p:nvPicPr>
            <p:cNvPr id="7" name="図 6">
              <a:extLst>
                <a:ext uri="{FF2B5EF4-FFF2-40B4-BE49-F238E27FC236}">
                  <a16:creationId xmlns:a16="http://schemas.microsoft.com/office/drawing/2014/main" id="{C40A9E97-C00F-719E-E687-616CEE61914F}"/>
                </a:ext>
              </a:extLst>
            </p:cNvPr>
            <p:cNvPicPr>
              <a:picLocks noChangeAspect="1"/>
            </p:cNvPicPr>
            <p:nvPr/>
          </p:nvPicPr>
          <p:blipFill>
            <a:blip r:embed="rId5"/>
            <a:stretch>
              <a:fillRect/>
            </a:stretch>
          </p:blipFill>
          <p:spPr>
            <a:xfrm>
              <a:off x="710153" y="2761390"/>
              <a:ext cx="10469436" cy="3772426"/>
            </a:xfrm>
            <a:prstGeom prst="rect">
              <a:avLst/>
            </a:prstGeom>
          </p:spPr>
        </p:pic>
        <p:sp>
          <p:nvSpPr>
            <p:cNvPr id="3" name="正方形/長方形 2">
              <a:extLst>
                <a:ext uri="{FF2B5EF4-FFF2-40B4-BE49-F238E27FC236}">
                  <a16:creationId xmlns:a16="http://schemas.microsoft.com/office/drawing/2014/main" id="{4A3B249B-E81F-6D0C-044E-1C6522467A40}"/>
                </a:ext>
              </a:extLst>
            </p:cNvPr>
            <p:cNvSpPr/>
            <p:nvPr/>
          </p:nvSpPr>
          <p:spPr>
            <a:xfrm>
              <a:off x="10960925" y="6294922"/>
              <a:ext cx="190005" cy="2388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a16="http://schemas.microsoft.com/office/drawing/2014/main" id="{CCAD9815-23CF-6C0E-A36C-D0482A702263}"/>
              </a:ext>
            </a:extLst>
          </p:cNvPr>
          <p:cNvSpPr txBox="1"/>
          <p:nvPr/>
        </p:nvSpPr>
        <p:spPr>
          <a:xfrm>
            <a:off x="9304862" y="5692369"/>
            <a:ext cx="1346844" cy="323165"/>
          </a:xfrm>
          <a:prstGeom prst="rect">
            <a:avLst/>
          </a:prstGeom>
          <a:noFill/>
        </p:spPr>
        <p:txBody>
          <a:bodyPr wrap="none" rtlCol="0">
            <a:spAutoFit/>
          </a:bodyPr>
          <a:lstStyle/>
          <a:p>
            <a:pPr marL="0" indent="0">
              <a:lnSpc>
                <a:spcPts val="1800"/>
              </a:lnSpc>
              <a:buNone/>
            </a:pPr>
            <a:r>
              <a:rPr kumimoji="1" lang="zh-TW" altLang="en-US" sz="1800" b="1" dirty="0">
                <a:latin typeface="HG丸ｺﾞｼｯｸM-PRO" panose="020F0600000000000000" pitchFamily="50" charset="-128"/>
                <a:ea typeface="HG丸ｺﾞｼｯｸM-PRO" panose="020F0600000000000000" pitchFamily="50" charset="-128"/>
              </a:rPr>
              <a:t>防火区画</a:t>
            </a:r>
            <a:r>
              <a:rPr kumimoji="1" lang="ja-JP" altLang="en-US" sz="1800" b="1" dirty="0">
                <a:latin typeface="HG丸ｺﾞｼｯｸM-PRO" panose="020F0600000000000000" pitchFamily="50" charset="-128"/>
                <a:ea typeface="HG丸ｺﾞｼｯｸM-PRO" panose="020F0600000000000000" pitchFamily="50" charset="-128"/>
              </a:rPr>
              <a:t>図</a:t>
            </a:r>
            <a:endParaRPr kumimoji="1" lang="ja-JP" altLang="en-US" b="1" dirty="0"/>
          </a:p>
        </p:txBody>
      </p:sp>
      <p:sp>
        <p:nvSpPr>
          <p:cNvPr id="14" name="テキスト ボックス 13">
            <a:extLst>
              <a:ext uri="{FF2B5EF4-FFF2-40B4-BE49-F238E27FC236}">
                <a16:creationId xmlns:a16="http://schemas.microsoft.com/office/drawing/2014/main" id="{ADE3EDA6-D492-0518-1F36-94FB14330EC2}"/>
              </a:ext>
            </a:extLst>
          </p:cNvPr>
          <p:cNvSpPr txBox="1"/>
          <p:nvPr/>
        </p:nvSpPr>
        <p:spPr>
          <a:xfrm>
            <a:off x="819906" y="2675718"/>
            <a:ext cx="1811714" cy="323165"/>
          </a:xfrm>
          <a:prstGeom prst="rect">
            <a:avLst/>
          </a:prstGeom>
          <a:noFill/>
        </p:spPr>
        <p:txBody>
          <a:bodyPr wrap="none" rtlCol="0">
            <a:spAutoFit/>
          </a:bodyPr>
          <a:lstStyle/>
          <a:p>
            <a:pPr marL="0" indent="0">
              <a:lnSpc>
                <a:spcPts val="1800"/>
              </a:lnSpc>
              <a:buNone/>
            </a:pPr>
            <a:r>
              <a:rPr kumimoji="1" lang="ja-JP" altLang="en-US" sz="1800" b="1" dirty="0">
                <a:latin typeface="HG丸ｺﾞｼｯｸM-PRO" panose="020F0600000000000000" pitchFamily="50" charset="-128"/>
                <a:ea typeface="HG丸ｺﾞｼｯｸM-PRO" panose="020F0600000000000000" pitchFamily="50" charset="-128"/>
              </a:rPr>
              <a:t>立面図、断面図</a:t>
            </a:r>
            <a:endParaRPr kumimoji="1" lang="ja-JP" altLang="en-US" b="1" dirty="0"/>
          </a:p>
        </p:txBody>
      </p:sp>
      <p:pic>
        <p:nvPicPr>
          <p:cNvPr id="16" name="ダウンロード (61)">
            <a:hlinkClick r:id="" action="ppaction://media"/>
            <a:extLst>
              <a:ext uri="{FF2B5EF4-FFF2-40B4-BE49-F238E27FC236}">
                <a16:creationId xmlns:a16="http://schemas.microsoft.com/office/drawing/2014/main" id="{D8ACF597-C62D-D8F3-0F2C-A47B04B2DA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5233" y="604200"/>
            <a:ext cx="609600" cy="609600"/>
          </a:xfrm>
          <a:prstGeom prst="rect">
            <a:avLst/>
          </a:prstGeom>
        </p:spPr>
      </p:pic>
    </p:spTree>
    <p:extLst>
      <p:ext uri="{BB962C8B-B14F-4D97-AF65-F5344CB8AC3E}">
        <p14:creationId xmlns:p14="http://schemas.microsoft.com/office/powerpoint/2010/main" val="2049251873"/>
      </p:ext>
    </p:extLst>
  </p:cSld>
  <p:clrMapOvr>
    <a:masterClrMapping/>
  </p:clrMapOvr>
  <mc:AlternateContent xmlns:mc="http://schemas.openxmlformats.org/markup-compatibility/2006" xmlns:p14="http://schemas.microsoft.com/office/powerpoint/2010/main">
    <mc:Choice Requires="p14">
      <p:transition spd="slow" p14:dur="2000" advTm="22149"/>
    </mc:Choice>
    <mc:Fallback xmlns="">
      <p:transition spd="slow" advTm="2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3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3" objId="16"/>
        <p14:stopEvt time="20151" objId="16"/>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CC42B58E-51BD-6AB7-0A65-1BC43E65ADE7}"/>
              </a:ext>
            </a:extLst>
          </p:cNvPr>
          <p:cNvSpPr txBox="1">
            <a:spLocks/>
          </p:cNvSpPr>
          <p:nvPr/>
        </p:nvSpPr>
        <p:spPr>
          <a:xfrm>
            <a:off x="419075" y="188534"/>
            <a:ext cx="11554752" cy="629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図面審査」導入のヒント（７） ：</a:t>
            </a:r>
            <a:r>
              <a:rPr kumimoji="1" lang="ja-JP" altLang="en-US" sz="2400" b="1" dirty="0">
                <a:solidFill>
                  <a:schemeClr val="accent1"/>
                </a:solidFill>
                <a:latin typeface="HG丸ｺﾞｼｯｸM-PRO" panose="020F0600000000000000" pitchFamily="50" charset="-128"/>
                <a:ea typeface="HG丸ｺﾞｼｯｸM-PRO" panose="020F0600000000000000" pitchFamily="50" charset="-128"/>
              </a:rPr>
              <a:t>構造分野、設備分野での導入</a:t>
            </a: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2" name="コンテンツ プレースホルダー 2">
            <a:extLst>
              <a:ext uri="{FF2B5EF4-FFF2-40B4-BE49-F238E27FC236}">
                <a16:creationId xmlns:a16="http://schemas.microsoft.com/office/drawing/2014/main" id="{1D412BC9-0B64-8215-1F4B-0D41B23AFEF1}"/>
              </a:ext>
            </a:extLst>
          </p:cNvPr>
          <p:cNvSpPr txBox="1">
            <a:spLocks/>
          </p:cNvSpPr>
          <p:nvPr/>
        </p:nvSpPr>
        <p:spPr>
          <a:xfrm>
            <a:off x="-96253" y="841374"/>
            <a:ext cx="12493592" cy="24793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ja-JP" b="1" dirty="0">
                <a:latin typeface="HG丸ｺﾞｼｯｸM-PRO" panose="020F0600000000000000" pitchFamily="50" charset="-128"/>
                <a:ea typeface="HG丸ｺﾞｼｯｸM-PRO" panose="020F0600000000000000" pitchFamily="50" charset="-128"/>
              </a:rPr>
              <a:t>【</a:t>
            </a:r>
            <a:r>
              <a:rPr kumimoji="1" lang="ja-JP" altLang="en-US" b="1" dirty="0">
                <a:latin typeface="HG丸ｺﾞｼｯｸM-PRO" panose="020F0600000000000000" pitchFamily="50" charset="-128"/>
                <a:ea typeface="HG丸ｺﾞｼｯｸM-PRO" panose="020F0600000000000000" pitchFamily="50" charset="-128"/>
              </a:rPr>
              <a:t>構造分野</a:t>
            </a:r>
            <a:r>
              <a:rPr kumimoji="1" lang="en-US" altLang="ja-JP" b="1" dirty="0">
                <a:latin typeface="HG丸ｺﾞｼｯｸM-PRO" panose="020F0600000000000000" pitchFamily="50" charset="-128"/>
                <a:ea typeface="HG丸ｺﾞｼｯｸM-PRO" panose="020F0600000000000000" pitchFamily="50" charset="-128"/>
              </a:rPr>
              <a:t>】</a:t>
            </a:r>
          </a:p>
          <a:p>
            <a:pPr marL="0" indent="0">
              <a:lnSpc>
                <a:spcPts val="2600"/>
              </a:lnSpc>
              <a:buNone/>
            </a:pPr>
            <a:r>
              <a:rPr kumimoji="1" lang="ja-JP" altLang="en-US" sz="2600" b="1" dirty="0">
                <a:latin typeface="HG丸ｺﾞｼｯｸM-PRO" panose="020F0600000000000000" pitchFamily="50" charset="-128"/>
                <a:ea typeface="HG丸ｺﾞｼｯｸM-PRO" panose="020F0600000000000000" pitchFamily="50" charset="-128"/>
              </a:rPr>
              <a:t>・</a:t>
            </a:r>
            <a:r>
              <a:rPr kumimoji="1" lang="ja-JP" altLang="en-US" sz="2600" b="1" dirty="0">
                <a:solidFill>
                  <a:srgbClr val="FF0000"/>
                </a:solidFill>
                <a:latin typeface="HG丸ｺﾞｼｯｸM-PRO" panose="020F0600000000000000" pitchFamily="50" charset="-128"/>
                <a:ea typeface="HG丸ｺﾞｼｯｸM-PRO" panose="020F0600000000000000" pitchFamily="50" charset="-128"/>
              </a:rPr>
              <a:t>まずは</a:t>
            </a:r>
            <a:r>
              <a:rPr kumimoji="1" lang="ja-JP" altLang="en-US" sz="2600" b="1" dirty="0">
                <a:latin typeface="HG丸ｺﾞｼｯｸM-PRO" panose="020F0600000000000000" pitchFamily="50" charset="-128"/>
                <a:ea typeface="HG丸ｺﾞｼｯｸM-PRO" panose="020F0600000000000000" pitchFamily="50" charset="-128"/>
              </a:rPr>
              <a:t>、躯体モデルから切り出した</a:t>
            </a:r>
            <a:r>
              <a:rPr kumimoji="1" lang="ja-JP" altLang="en-US" sz="2600" b="1" dirty="0">
                <a:solidFill>
                  <a:srgbClr val="FF0000"/>
                </a:solidFill>
                <a:latin typeface="HG丸ｺﾞｼｯｸM-PRO" panose="020F0600000000000000" pitchFamily="50" charset="-128"/>
                <a:ea typeface="HG丸ｺﾞｼｯｸM-PRO" panose="020F0600000000000000" pitchFamily="50" charset="-128"/>
              </a:rPr>
              <a:t>軸組図、伏図において</a:t>
            </a:r>
            <a:r>
              <a:rPr kumimoji="1" lang="ja-JP" altLang="en-US" sz="2600" b="1" dirty="0">
                <a:latin typeface="HG丸ｺﾞｼｯｸM-PRO" panose="020F0600000000000000" pitchFamily="50" charset="-128"/>
                <a:ea typeface="HG丸ｺﾞｼｯｸM-PRO" panose="020F0600000000000000" pitchFamily="50" charset="-128"/>
              </a:rPr>
              <a:t>形状（位置など）や</a:t>
            </a:r>
            <a:endParaRPr kumimoji="1" lang="en-US" altLang="ja-JP" sz="2600" b="1" dirty="0">
              <a:latin typeface="HG丸ｺﾞｼｯｸM-PRO" panose="020F0600000000000000" pitchFamily="50" charset="-128"/>
              <a:ea typeface="HG丸ｺﾞｼｯｸM-PRO" panose="020F0600000000000000" pitchFamily="50" charset="-128"/>
            </a:endParaRPr>
          </a:p>
          <a:p>
            <a:pPr marL="0" indent="0">
              <a:lnSpc>
                <a:spcPts val="2600"/>
              </a:lnSpc>
              <a:buNone/>
            </a:pPr>
            <a:r>
              <a:rPr kumimoji="1" lang="ja-JP" altLang="en-US" sz="2600" b="1" dirty="0">
                <a:latin typeface="HG丸ｺﾞｼｯｸM-PRO" panose="020F0600000000000000" pitchFamily="50" charset="-128"/>
                <a:ea typeface="HG丸ｺﾞｼｯｸM-PRO" panose="020F0600000000000000" pitchFamily="50" charset="-128"/>
              </a:rPr>
              <a:t>　属性（符合など）の</a:t>
            </a:r>
            <a:r>
              <a:rPr kumimoji="1" lang="ja-JP" altLang="en-US" sz="2600" b="1" dirty="0">
                <a:solidFill>
                  <a:srgbClr val="FF0000"/>
                </a:solidFill>
                <a:latin typeface="HG丸ｺﾞｼｯｸM-PRO" panose="020F0600000000000000" pitchFamily="50" charset="-128"/>
                <a:ea typeface="HG丸ｺﾞｼｯｸM-PRO" panose="020F0600000000000000" pitchFamily="50" charset="-128"/>
              </a:rPr>
              <a:t>整合性を確保し、申告する。</a:t>
            </a:r>
            <a:endParaRPr kumimoji="1" lang="en-US" altLang="ja-JP" sz="2600" b="1"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2600"/>
              </a:lnSpc>
              <a:buNone/>
            </a:pPr>
            <a:r>
              <a:rPr kumimoji="1" lang="ja-JP" altLang="en-US" sz="2600" b="1" dirty="0">
                <a:latin typeface="HG丸ｺﾞｼｯｸM-PRO" panose="020F0600000000000000" pitchFamily="50" charset="-128"/>
                <a:ea typeface="HG丸ｺﾞｼｯｸM-PRO" panose="020F0600000000000000" pitchFamily="50" charset="-128"/>
              </a:rPr>
              <a:t>・次のステップとして、断面リストや各種詳細図などに拡張する（申告対象に</a:t>
            </a:r>
            <a:endParaRPr kumimoji="1" lang="en-US" altLang="ja-JP" sz="2600" b="1" dirty="0">
              <a:latin typeface="HG丸ｺﾞｼｯｸM-PRO" panose="020F0600000000000000" pitchFamily="50" charset="-128"/>
              <a:ea typeface="HG丸ｺﾞｼｯｸM-PRO" panose="020F0600000000000000" pitchFamily="50" charset="-128"/>
            </a:endParaRPr>
          </a:p>
          <a:p>
            <a:pPr marL="0" indent="0">
              <a:lnSpc>
                <a:spcPts val="2600"/>
              </a:lnSpc>
              <a:buNone/>
            </a:pPr>
            <a:r>
              <a:rPr kumimoji="1" lang="ja-JP" altLang="en-US" sz="2600" b="1" dirty="0">
                <a:latin typeface="HG丸ｺﾞｼｯｸM-PRO" panose="020F0600000000000000" pitchFamily="50" charset="-128"/>
                <a:ea typeface="HG丸ｺﾞｼｯｸM-PRO" panose="020F0600000000000000" pitchFamily="50" charset="-128"/>
              </a:rPr>
              <a:t>　加える）ことが考えられる。</a:t>
            </a:r>
            <a:endParaRPr kumimoji="1" lang="en-US" altLang="ja-JP" sz="26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　　</a:t>
            </a:r>
            <a:endParaRPr kumimoji="1" lang="en-US" altLang="ja-JP" sz="800" dirty="0">
              <a:latin typeface="HG丸ｺﾞｼｯｸM-PRO" panose="020F0600000000000000" pitchFamily="50" charset="-128"/>
              <a:ea typeface="HG丸ｺﾞｼｯｸM-PRO" panose="020F0600000000000000" pitchFamily="50" charset="-128"/>
            </a:endParaRPr>
          </a:p>
        </p:txBody>
      </p:sp>
      <p:sp>
        <p:nvSpPr>
          <p:cNvPr id="5" name="コンテンツ プレースホルダー 2">
            <a:extLst>
              <a:ext uri="{FF2B5EF4-FFF2-40B4-BE49-F238E27FC236}">
                <a16:creationId xmlns:a16="http://schemas.microsoft.com/office/drawing/2014/main" id="{FC145739-7D90-ABA8-6B7E-28565D54B85C}"/>
              </a:ext>
            </a:extLst>
          </p:cNvPr>
          <p:cNvSpPr txBox="1">
            <a:spLocks/>
          </p:cNvSpPr>
          <p:nvPr/>
        </p:nvSpPr>
        <p:spPr>
          <a:xfrm>
            <a:off x="0" y="3833225"/>
            <a:ext cx="12192000" cy="2760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ja-JP" b="1" dirty="0">
                <a:latin typeface="HG丸ｺﾞｼｯｸM-PRO" panose="020F0600000000000000" pitchFamily="50" charset="-128"/>
                <a:ea typeface="HG丸ｺﾞｼｯｸM-PRO" panose="020F0600000000000000" pitchFamily="50" charset="-128"/>
              </a:rPr>
              <a:t>【</a:t>
            </a:r>
            <a:r>
              <a:rPr kumimoji="1" lang="ja-JP" altLang="en-US" b="1" dirty="0">
                <a:latin typeface="HG丸ｺﾞｼｯｸM-PRO" panose="020F0600000000000000" pitchFamily="50" charset="-128"/>
                <a:ea typeface="HG丸ｺﾞｼｯｸM-PRO" panose="020F0600000000000000" pitchFamily="50" charset="-128"/>
              </a:rPr>
              <a:t>設備分野</a:t>
            </a:r>
            <a:r>
              <a:rPr kumimoji="1" lang="en-US" altLang="ja-JP" b="1" dirty="0">
                <a:latin typeface="HG丸ｺﾞｼｯｸM-PRO" panose="020F0600000000000000" pitchFamily="50" charset="-128"/>
                <a:ea typeface="HG丸ｺﾞｼｯｸM-PRO" panose="020F0600000000000000" pitchFamily="50" charset="-128"/>
              </a:rPr>
              <a:t>】</a:t>
            </a:r>
          </a:p>
          <a:p>
            <a:pPr marL="0" indent="0">
              <a:lnSpc>
                <a:spcPts val="2600"/>
              </a:lnSpc>
              <a:buNone/>
            </a:pPr>
            <a:r>
              <a:rPr kumimoji="1" lang="ja-JP" altLang="en-US" sz="2600" b="1" dirty="0">
                <a:latin typeface="HG丸ｺﾞｼｯｸM-PRO" panose="020F0600000000000000" pitchFamily="50" charset="-128"/>
                <a:ea typeface="HG丸ｺﾞｼｯｸM-PRO" panose="020F0600000000000000" pitchFamily="50" charset="-128"/>
              </a:rPr>
              <a:t>・</a:t>
            </a:r>
            <a:r>
              <a:rPr kumimoji="1" lang="ja-JP" altLang="en-US" sz="2600" b="1" dirty="0">
                <a:solidFill>
                  <a:srgbClr val="FF0000"/>
                </a:solidFill>
                <a:latin typeface="HG丸ｺﾞｼｯｸM-PRO" panose="020F0600000000000000" pitchFamily="50" charset="-128"/>
                <a:ea typeface="HG丸ｺﾞｼｯｸM-PRO" panose="020F0600000000000000" pitchFamily="50" charset="-128"/>
              </a:rPr>
              <a:t>まずは</a:t>
            </a:r>
            <a:r>
              <a:rPr kumimoji="1" lang="ja-JP" altLang="en-US" sz="2600" b="1" dirty="0">
                <a:latin typeface="HG丸ｺﾞｼｯｸM-PRO" panose="020F0600000000000000" pitchFamily="50" charset="-128"/>
                <a:ea typeface="HG丸ｺﾞｼｯｸM-PRO" panose="020F0600000000000000" pitchFamily="50" charset="-128"/>
              </a:rPr>
              <a:t>、平面形状をベースとした</a:t>
            </a:r>
            <a:r>
              <a:rPr kumimoji="1" lang="ja-JP" altLang="en-US" sz="2600" b="1" dirty="0">
                <a:solidFill>
                  <a:srgbClr val="FF0000"/>
                </a:solidFill>
                <a:latin typeface="HG丸ｺﾞｼｯｸM-PRO" panose="020F0600000000000000" pitchFamily="50" charset="-128"/>
                <a:ea typeface="HG丸ｺﾞｼｯｸM-PRO" panose="020F0600000000000000" pitchFamily="50" charset="-128"/>
              </a:rPr>
              <a:t>配置図、平面図、機器表・器具表において</a:t>
            </a:r>
            <a:endParaRPr kumimoji="1" lang="en-US" altLang="ja-JP" sz="26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2600"/>
              </a:lnSpc>
              <a:buNone/>
            </a:pPr>
            <a:r>
              <a:rPr kumimoji="1" lang="ja-JP" altLang="en-US" sz="2600"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2600" b="1" dirty="0">
                <a:latin typeface="HG丸ｺﾞｼｯｸM-PRO" panose="020F0600000000000000" pitchFamily="50" charset="-128"/>
                <a:ea typeface="HG丸ｺﾞｼｯｸM-PRO" panose="020F0600000000000000" pitchFamily="50" charset="-128"/>
              </a:rPr>
              <a:t>形状（位置など）や属性（記号など）の</a:t>
            </a:r>
            <a:r>
              <a:rPr kumimoji="1" lang="ja-JP" altLang="en-US" sz="2600" b="1" dirty="0">
                <a:solidFill>
                  <a:srgbClr val="FF0000"/>
                </a:solidFill>
                <a:latin typeface="HG丸ｺﾞｼｯｸM-PRO" panose="020F0600000000000000" pitchFamily="50" charset="-128"/>
                <a:ea typeface="HG丸ｺﾞｼｯｸM-PRO" panose="020F0600000000000000" pitchFamily="50" charset="-128"/>
              </a:rPr>
              <a:t>整合性を確保し、申告する。</a:t>
            </a:r>
            <a:endParaRPr kumimoji="1" lang="en-US" altLang="ja-JP" sz="2600" b="1"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2600"/>
              </a:lnSpc>
              <a:buNone/>
            </a:pPr>
            <a:r>
              <a:rPr kumimoji="1" lang="ja-JP" altLang="en-US" sz="2600" b="1" dirty="0">
                <a:latin typeface="HG丸ｺﾞｼｯｸM-PRO" panose="020F0600000000000000" pitchFamily="50" charset="-128"/>
                <a:ea typeface="HG丸ｺﾞｼｯｸM-PRO" panose="020F0600000000000000" pitchFamily="50" charset="-128"/>
              </a:rPr>
              <a:t>・次のステップとして、立面図や系統図に拡張する（申告対象に加える）ことが</a:t>
            </a:r>
            <a:endParaRPr kumimoji="1" lang="en-US" altLang="ja-JP" sz="2600" b="1" dirty="0">
              <a:latin typeface="HG丸ｺﾞｼｯｸM-PRO" panose="020F0600000000000000" pitchFamily="50" charset="-128"/>
              <a:ea typeface="HG丸ｺﾞｼｯｸM-PRO" panose="020F0600000000000000" pitchFamily="50" charset="-128"/>
            </a:endParaRPr>
          </a:p>
          <a:p>
            <a:pPr marL="0" indent="0">
              <a:lnSpc>
                <a:spcPts val="2600"/>
              </a:lnSpc>
              <a:buNone/>
            </a:pPr>
            <a:r>
              <a:rPr kumimoji="1" lang="ja-JP" altLang="en-US" sz="2600" b="1" dirty="0">
                <a:latin typeface="HG丸ｺﾞｼｯｸM-PRO" panose="020F0600000000000000" pitchFamily="50" charset="-128"/>
                <a:ea typeface="HG丸ｺﾞｼｯｸM-PRO" panose="020F0600000000000000" pitchFamily="50" charset="-128"/>
              </a:rPr>
              <a:t>　考えられる。</a:t>
            </a:r>
            <a:endParaRPr kumimoji="1" lang="en-US" altLang="ja-JP" sz="26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　　</a:t>
            </a:r>
            <a:endParaRPr kumimoji="1" lang="en-US" altLang="ja-JP" sz="800" dirty="0">
              <a:latin typeface="HG丸ｺﾞｼｯｸM-PRO" panose="020F0600000000000000" pitchFamily="50" charset="-128"/>
              <a:ea typeface="HG丸ｺﾞｼｯｸM-PRO" panose="020F0600000000000000" pitchFamily="50" charset="-128"/>
            </a:endParaRPr>
          </a:p>
        </p:txBody>
      </p:sp>
      <p:pic>
        <p:nvPicPr>
          <p:cNvPr id="3" name="ダウンロード (54)">
            <a:hlinkClick r:id="" action="ppaction://media"/>
            <a:extLst>
              <a:ext uri="{FF2B5EF4-FFF2-40B4-BE49-F238E27FC236}">
                <a16:creationId xmlns:a16="http://schemas.microsoft.com/office/drawing/2014/main" id="{6A8E01DC-408C-7837-FE18-B7B658BAC8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8125" y="650507"/>
            <a:ext cx="609600" cy="609600"/>
          </a:xfrm>
          <a:prstGeom prst="rect">
            <a:avLst/>
          </a:prstGeom>
        </p:spPr>
      </p:pic>
    </p:spTree>
    <p:extLst>
      <p:ext uri="{BB962C8B-B14F-4D97-AF65-F5344CB8AC3E}">
        <p14:creationId xmlns:p14="http://schemas.microsoft.com/office/powerpoint/2010/main" val="3093467720"/>
      </p:ext>
    </p:extLst>
  </p:cSld>
  <p:clrMapOvr>
    <a:masterClrMapping/>
  </p:clrMapOvr>
  <mc:AlternateContent xmlns:mc="http://schemas.openxmlformats.org/markup-compatibility/2006" xmlns:p14="http://schemas.microsoft.com/office/powerpoint/2010/main">
    <mc:Choice Requires="p14">
      <p:transition spd="slow" p14:dur="2000" advTm="45305"/>
    </mc:Choice>
    <mc:Fallback xmlns="">
      <p:transition spd="slow" advTm="45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 objId="3"/>
        <p14:stopEvt time="43751"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47508" y="492464"/>
            <a:ext cx="11296983"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3200" b="1" dirty="0">
                <a:latin typeface="HG丸ｺﾞｼｯｸM-PRO" panose="020F0600000000000000" pitchFamily="50" charset="-128"/>
                <a:ea typeface="HG丸ｺﾞｼｯｸM-PRO" panose="020F0600000000000000" pitchFamily="50" charset="-128"/>
              </a:rPr>
              <a:t>５．申告書作成のポイント</a:t>
            </a:r>
            <a:endParaRPr kumimoji="1" lang="en-US" altLang="ja-JP" sz="32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3" name="correct_answer3">
            <a:hlinkClick r:id="" action="ppaction://media"/>
            <a:extLst>
              <a:ext uri="{FF2B5EF4-FFF2-40B4-BE49-F238E27FC236}">
                <a16:creationId xmlns:a16="http://schemas.microsoft.com/office/drawing/2014/main" id="{59F18EDE-D297-12C1-5CE0-38422E0CC6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89653934"/>
      </p:ext>
    </p:extLst>
  </p:cSld>
  <p:clrMapOvr>
    <a:masterClrMapping/>
  </p:clrMapOvr>
  <mc:AlternateContent xmlns:mc="http://schemas.openxmlformats.org/markup-compatibility/2006" xmlns:p14="http://schemas.microsoft.com/office/powerpoint/2010/main">
    <mc:Choice Requires="p14">
      <p:transition spd="slow" p14:dur="2000" advTm="3613"/>
    </mc:Choice>
    <mc:Fallback xmlns="">
      <p:transition spd="slow" advTm="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 objId="3"/>
        <p14:stopEvt time="2472"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5F4B07D-89B0-A37B-9784-4E2858165CA2}"/>
              </a:ext>
            </a:extLst>
          </p:cNvPr>
          <p:cNvPicPr>
            <a:picLocks noChangeAspect="1"/>
          </p:cNvPicPr>
          <p:nvPr/>
        </p:nvPicPr>
        <p:blipFill>
          <a:blip r:embed="rId6"/>
          <a:stretch>
            <a:fillRect/>
          </a:stretch>
        </p:blipFill>
        <p:spPr>
          <a:xfrm>
            <a:off x="419073" y="2062064"/>
            <a:ext cx="11554753" cy="4665659"/>
          </a:xfrm>
          <a:prstGeom prst="rect">
            <a:avLst/>
          </a:prstGeom>
        </p:spPr>
      </p:pic>
      <p:sp>
        <p:nvSpPr>
          <p:cNvPr id="4" name="コンテンツ プレースホルダー 2">
            <a:extLst>
              <a:ext uri="{FF2B5EF4-FFF2-40B4-BE49-F238E27FC236}">
                <a16:creationId xmlns:a16="http://schemas.microsoft.com/office/drawing/2014/main" id="{005A24FB-FDFC-2C86-11D5-C188BEA696C7}"/>
              </a:ext>
            </a:extLst>
          </p:cNvPr>
          <p:cNvSpPr txBox="1">
            <a:spLocks/>
          </p:cNvSpPr>
          <p:nvPr/>
        </p:nvSpPr>
        <p:spPr>
          <a:xfrm>
            <a:off x="419075" y="130784"/>
            <a:ext cx="11554752" cy="629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申告書作成のポイント（１）</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〇入出力基準に従った入出力を行い、</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由来の記載が整合している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　項目に〇（</a:t>
            </a:r>
            <a:r>
              <a:rPr kumimoji="1" lang="en-US" altLang="ja-JP" b="1" dirty="0">
                <a:latin typeface="HG丸ｺﾞｼｯｸM-PRO" panose="020F0600000000000000" pitchFamily="50" charset="-128"/>
                <a:ea typeface="HG丸ｺﾞｼｯｸM-PRO" panose="020F0600000000000000" pitchFamily="50" charset="-128"/>
              </a:rPr>
              <a:t>or△</a:t>
            </a:r>
            <a:r>
              <a:rPr kumimoji="1" lang="ja-JP" altLang="en-US" b="1" dirty="0">
                <a:latin typeface="HG丸ｺﾞｼｯｸM-PRO" panose="020F0600000000000000" pitchFamily="50" charset="-128"/>
                <a:ea typeface="HG丸ｺﾞｼｯｸM-PRO" panose="020F0600000000000000" pitchFamily="50" charset="-128"/>
              </a:rPr>
              <a:t>）を付けて申告</a:t>
            </a:r>
            <a:r>
              <a:rPr kumimoji="1" lang="en-US" altLang="ja-JP" sz="1600" b="1" dirty="0">
                <a:latin typeface="HG丸ｺﾞｼｯｸM-PRO" panose="020F0600000000000000" pitchFamily="50" charset="-128"/>
                <a:ea typeface="HG丸ｺﾞｼｯｸM-PRO" panose="020F0600000000000000" pitchFamily="50" charset="-128"/>
              </a:rPr>
              <a:t>※</a:t>
            </a:r>
            <a:r>
              <a:rPr kumimoji="1" lang="ja-JP" altLang="en-US" b="1" dirty="0">
                <a:latin typeface="HG丸ｺﾞｼｯｸM-PRO" panose="020F0600000000000000" pitchFamily="50" charset="-128"/>
                <a:ea typeface="HG丸ｺﾞｼｯｸM-PRO" panose="020F0600000000000000" pitchFamily="50" charset="-128"/>
              </a:rPr>
              <a:t>する。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17" name="吹き出し: 角を丸めた四角形 16">
            <a:extLst>
              <a:ext uri="{FF2B5EF4-FFF2-40B4-BE49-F238E27FC236}">
                <a16:creationId xmlns:a16="http://schemas.microsoft.com/office/drawing/2014/main" id="{E969103F-DC6C-5D5D-37C3-C91D0AFEB121}"/>
              </a:ext>
            </a:extLst>
          </p:cNvPr>
          <p:cNvSpPr/>
          <p:nvPr/>
        </p:nvSpPr>
        <p:spPr>
          <a:xfrm>
            <a:off x="1733045" y="2823665"/>
            <a:ext cx="2901873" cy="929958"/>
          </a:xfrm>
          <a:prstGeom prst="wedgeRoundRectCallout">
            <a:avLst>
              <a:gd name="adj1" fmla="val -5713"/>
              <a:gd name="adj2" fmla="val 78403"/>
              <a:gd name="adj3" fmla="val 16667"/>
            </a:avLst>
          </a:prstGeom>
          <a:solidFill>
            <a:schemeClr val="accent2">
              <a:lumMod val="20000"/>
              <a:lumOff val="8000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例えば、敷地境界線の</a:t>
            </a:r>
            <a:endParaRPr kumimoji="1" lang="en-US" altLang="ja-JP" sz="2000" dirty="0">
              <a:solidFill>
                <a:schemeClr val="tx1"/>
              </a:solidFill>
            </a:endParaRPr>
          </a:p>
          <a:p>
            <a:pPr algn="ctr"/>
            <a:r>
              <a:rPr kumimoji="1" lang="ja-JP" altLang="en-US" sz="2000" dirty="0">
                <a:solidFill>
                  <a:schemeClr val="tx1"/>
                </a:solidFill>
              </a:rPr>
              <a:t>「形状」については、</a:t>
            </a:r>
          </a:p>
        </p:txBody>
      </p:sp>
      <p:sp>
        <p:nvSpPr>
          <p:cNvPr id="18" name="四角形: 角を丸くする 17">
            <a:extLst>
              <a:ext uri="{FF2B5EF4-FFF2-40B4-BE49-F238E27FC236}">
                <a16:creationId xmlns:a16="http://schemas.microsoft.com/office/drawing/2014/main" id="{CE6987BB-1D05-7810-1012-BF61D6F8428E}"/>
              </a:ext>
            </a:extLst>
          </p:cNvPr>
          <p:cNvSpPr/>
          <p:nvPr/>
        </p:nvSpPr>
        <p:spPr>
          <a:xfrm>
            <a:off x="2756035" y="4194994"/>
            <a:ext cx="9128665" cy="389397"/>
          </a:xfrm>
          <a:prstGeom prst="roundRect">
            <a:avLst/>
          </a:prstGeom>
          <a:noFill/>
          <a:ln w="44450"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吹き出し: 角を丸めた四角形 18">
            <a:extLst>
              <a:ext uri="{FF2B5EF4-FFF2-40B4-BE49-F238E27FC236}">
                <a16:creationId xmlns:a16="http://schemas.microsoft.com/office/drawing/2014/main" id="{859F1B6B-2C8B-CAE3-0DB3-88CA041F2B00}"/>
              </a:ext>
            </a:extLst>
          </p:cNvPr>
          <p:cNvSpPr/>
          <p:nvPr/>
        </p:nvSpPr>
        <p:spPr>
          <a:xfrm>
            <a:off x="1458581" y="5180374"/>
            <a:ext cx="5563402" cy="866810"/>
          </a:xfrm>
          <a:prstGeom prst="wedgeRoundRectCallout">
            <a:avLst>
              <a:gd name="adj1" fmla="val 36240"/>
              <a:gd name="adj2" fmla="val -92369"/>
              <a:gd name="adj3" fmla="val 16667"/>
            </a:avLst>
          </a:prstGeom>
          <a:solidFill>
            <a:schemeClr val="accent2">
              <a:lumMod val="20000"/>
              <a:lumOff val="8000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BIM</a:t>
            </a:r>
            <a:r>
              <a:rPr kumimoji="1" lang="ja-JP" altLang="en-US" sz="2000" dirty="0">
                <a:solidFill>
                  <a:schemeClr val="tx1"/>
                </a:solidFill>
              </a:rPr>
              <a:t>モデルから切り出して作成した「配置図」及び「１階平面図」で一致しているため</a:t>
            </a:r>
          </a:p>
        </p:txBody>
      </p:sp>
      <p:sp>
        <p:nvSpPr>
          <p:cNvPr id="20" name="吹き出し: 角を丸めた四角形 19">
            <a:extLst>
              <a:ext uri="{FF2B5EF4-FFF2-40B4-BE49-F238E27FC236}">
                <a16:creationId xmlns:a16="http://schemas.microsoft.com/office/drawing/2014/main" id="{165F5F9C-F726-30FE-47ED-1C6AFC962BE0}"/>
              </a:ext>
            </a:extLst>
          </p:cNvPr>
          <p:cNvSpPr/>
          <p:nvPr/>
        </p:nvSpPr>
        <p:spPr>
          <a:xfrm>
            <a:off x="7680960" y="5150891"/>
            <a:ext cx="4292866" cy="1214283"/>
          </a:xfrm>
          <a:prstGeom prst="wedgeRoundRectCallout">
            <a:avLst>
              <a:gd name="adj1" fmla="val -38399"/>
              <a:gd name="adj2" fmla="val -83717"/>
              <a:gd name="adj3" fmla="val 16667"/>
            </a:avLst>
          </a:prstGeom>
          <a:solidFill>
            <a:schemeClr val="accent2">
              <a:lumMod val="20000"/>
              <a:lumOff val="8000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「入出力基準に従った入出力を行い</a:t>
            </a:r>
            <a:r>
              <a:rPr kumimoji="1" lang="en-US" altLang="ja-JP" sz="2000" dirty="0">
                <a:solidFill>
                  <a:schemeClr val="tx1"/>
                </a:solidFill>
              </a:rPr>
              <a:t>BIM</a:t>
            </a:r>
            <a:r>
              <a:rPr kumimoji="1" lang="ja-JP" altLang="en-US" sz="2000" dirty="0">
                <a:solidFill>
                  <a:schemeClr val="tx1"/>
                </a:solidFill>
              </a:rPr>
              <a:t>由来の記載が整合している」と申告している。</a:t>
            </a:r>
          </a:p>
        </p:txBody>
      </p:sp>
      <p:sp>
        <p:nvSpPr>
          <p:cNvPr id="3" name="テキスト ボックス 2">
            <a:extLst>
              <a:ext uri="{FF2B5EF4-FFF2-40B4-BE49-F238E27FC236}">
                <a16:creationId xmlns:a16="http://schemas.microsoft.com/office/drawing/2014/main" id="{1079AA1D-5101-E5C2-95C7-2DA69DBC968D}"/>
              </a:ext>
            </a:extLst>
          </p:cNvPr>
          <p:cNvSpPr txBox="1"/>
          <p:nvPr/>
        </p:nvSpPr>
        <p:spPr>
          <a:xfrm>
            <a:off x="7195780" y="1600400"/>
            <a:ext cx="4604793" cy="461665"/>
          </a:xfrm>
          <a:prstGeom prst="rect">
            <a:avLst/>
          </a:prstGeom>
          <a:noFill/>
        </p:spPr>
        <p:txBody>
          <a:bodyPr wrap="square" rtlCol="0">
            <a:spAutoFit/>
          </a:bodyPr>
          <a:lstStyle/>
          <a:p>
            <a:r>
              <a:rPr kumimoji="1" lang="en-US" altLang="ja-JP" sz="1200" dirty="0"/>
              <a:t>※</a:t>
            </a:r>
            <a:r>
              <a:rPr kumimoji="1" lang="ja-JP" altLang="en-US" sz="1200" dirty="0"/>
              <a:t>入出力基準に従い作成した</a:t>
            </a:r>
            <a:r>
              <a:rPr kumimoji="1" lang="en-US" altLang="ja-JP" sz="1200" dirty="0"/>
              <a:t>BIM</a:t>
            </a:r>
            <a:r>
              <a:rPr kumimoji="1" lang="ja-JP" altLang="en-US" sz="1200" dirty="0"/>
              <a:t>データから書き出しを行い、</a:t>
            </a:r>
            <a:endParaRPr kumimoji="1" lang="en-US" altLang="ja-JP" sz="1200" dirty="0"/>
          </a:p>
          <a:p>
            <a:r>
              <a:rPr kumimoji="1" lang="ja-JP" altLang="en-US" sz="1200" dirty="0"/>
              <a:t>　図書の記載事項が相互に整合するものであることの申告</a:t>
            </a:r>
          </a:p>
        </p:txBody>
      </p:sp>
      <p:pic>
        <p:nvPicPr>
          <p:cNvPr id="5" name="ダウンロード - 2025-11-07T164217.594">
            <a:hlinkClick r:id="" action="ppaction://media"/>
            <a:extLst>
              <a:ext uri="{FF2B5EF4-FFF2-40B4-BE49-F238E27FC236}">
                <a16:creationId xmlns:a16="http://schemas.microsoft.com/office/drawing/2014/main" id="{2CC94B8B-24B2-68B2-9C06-0DA97D3686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68125" y="130276"/>
            <a:ext cx="609600" cy="609600"/>
          </a:xfrm>
          <a:prstGeom prst="rect">
            <a:avLst/>
          </a:prstGeom>
        </p:spPr>
      </p:pic>
    </p:spTree>
    <p:custDataLst>
      <p:tags r:id="rId1"/>
    </p:custDataLst>
    <p:extLst>
      <p:ext uri="{BB962C8B-B14F-4D97-AF65-F5344CB8AC3E}">
        <p14:creationId xmlns:p14="http://schemas.microsoft.com/office/powerpoint/2010/main" val="335920795"/>
      </p:ext>
    </p:extLst>
  </p:cSld>
  <p:clrMapOvr>
    <a:masterClrMapping/>
  </p:clrMapOvr>
  <mc:AlternateContent xmlns:mc="http://schemas.openxmlformats.org/markup-compatibility/2006" xmlns:p14="http://schemas.microsoft.com/office/powerpoint/2010/main">
    <mc:Choice Requires="p14">
      <p:transition spd="slow" p14:dur="2000" advTm="33710"/>
    </mc:Choice>
    <mc:Fallback xmlns="">
      <p:transition spd="slow" advTm="3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7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19" grpId="0" animBg="1"/>
      <p:bldP spid="20" grpId="0" animBg="1"/>
    </p:bldLst>
  </p:timing>
  <p:extLst>
    <p:ext uri="{E180D4A7-C9FB-4DFB-919C-405C955672EB}">
      <p14:showEvtLst xmlns:p14="http://schemas.microsoft.com/office/powerpoint/2010/main">
        <p14:playEvt time="3" objId="5"/>
        <p14:stopEvt time="30992" objId="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005A24FB-FDFC-2C86-11D5-C188BEA696C7}"/>
              </a:ext>
            </a:extLst>
          </p:cNvPr>
          <p:cNvSpPr txBox="1">
            <a:spLocks/>
          </p:cNvSpPr>
          <p:nvPr/>
        </p:nvSpPr>
        <p:spPr>
          <a:xfrm>
            <a:off x="188069" y="140026"/>
            <a:ext cx="11554752" cy="629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申告書作成のポイント（２）：申告書例（ステップ１～２）</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6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16" name="正方形/長方形 15">
            <a:extLst>
              <a:ext uri="{FF2B5EF4-FFF2-40B4-BE49-F238E27FC236}">
                <a16:creationId xmlns:a16="http://schemas.microsoft.com/office/drawing/2014/main" id="{FD61A25D-ABD5-EEDC-4C55-AD8A01DE3F3A}"/>
              </a:ext>
            </a:extLst>
          </p:cNvPr>
          <p:cNvSpPr/>
          <p:nvPr/>
        </p:nvSpPr>
        <p:spPr>
          <a:xfrm>
            <a:off x="9827394" y="3513219"/>
            <a:ext cx="1226442" cy="1235908"/>
          </a:xfrm>
          <a:prstGeom prst="rect">
            <a:avLst/>
          </a:prstGeom>
          <a:solidFill>
            <a:schemeClr val="accent4">
              <a:lumMod val="75000"/>
              <a:alpha val="1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1DA4527-BAD9-1AF2-0DAD-BA60C35A14ED}"/>
              </a:ext>
            </a:extLst>
          </p:cNvPr>
          <p:cNvSpPr/>
          <p:nvPr/>
        </p:nvSpPr>
        <p:spPr>
          <a:xfrm>
            <a:off x="9833556" y="4957690"/>
            <a:ext cx="1226442" cy="1900307"/>
          </a:xfrm>
          <a:prstGeom prst="rect">
            <a:avLst/>
          </a:prstGeom>
          <a:solidFill>
            <a:schemeClr val="accent4">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76BD5B2B-0C5A-1B87-2CFB-B61D292CE2FB}"/>
              </a:ext>
            </a:extLst>
          </p:cNvPr>
          <p:cNvSpPr/>
          <p:nvPr/>
        </p:nvSpPr>
        <p:spPr>
          <a:xfrm>
            <a:off x="8944370" y="3277588"/>
            <a:ext cx="545853" cy="1235908"/>
          </a:xfrm>
          <a:prstGeom prst="ellipse">
            <a:avLst/>
          </a:prstGeom>
          <a:noFill/>
          <a:ln w="47625">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02A51286-4EB2-EE35-8C62-2B78E3CD5BFE}"/>
              </a:ext>
            </a:extLst>
          </p:cNvPr>
          <p:cNvSpPr/>
          <p:nvPr/>
        </p:nvSpPr>
        <p:spPr>
          <a:xfrm>
            <a:off x="10948804" y="3330898"/>
            <a:ext cx="545853" cy="1235908"/>
          </a:xfrm>
          <a:prstGeom prst="ellipse">
            <a:avLst/>
          </a:prstGeom>
          <a:noFill/>
          <a:ln w="47625">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F1274279-A7D8-D083-5163-A087018D6909}"/>
              </a:ext>
            </a:extLst>
          </p:cNvPr>
          <p:cNvPicPr>
            <a:picLocks noChangeAspect="1"/>
          </p:cNvPicPr>
          <p:nvPr/>
        </p:nvPicPr>
        <p:blipFill>
          <a:blip r:embed="rId6"/>
          <a:stretch>
            <a:fillRect/>
          </a:stretch>
        </p:blipFill>
        <p:spPr>
          <a:xfrm>
            <a:off x="4739081" y="1239541"/>
            <a:ext cx="7429983" cy="3400900"/>
          </a:xfrm>
          <a:prstGeom prst="rect">
            <a:avLst/>
          </a:prstGeom>
        </p:spPr>
      </p:pic>
      <p:pic>
        <p:nvPicPr>
          <p:cNvPr id="28" name="図 27">
            <a:extLst>
              <a:ext uri="{FF2B5EF4-FFF2-40B4-BE49-F238E27FC236}">
                <a16:creationId xmlns:a16="http://schemas.microsoft.com/office/drawing/2014/main" id="{7487AE0E-AF81-BEF0-327F-00197C6E82A9}"/>
              </a:ext>
            </a:extLst>
          </p:cNvPr>
          <p:cNvPicPr>
            <a:picLocks noChangeAspect="1"/>
          </p:cNvPicPr>
          <p:nvPr/>
        </p:nvPicPr>
        <p:blipFill>
          <a:blip r:embed="rId7"/>
          <a:stretch>
            <a:fillRect/>
          </a:stretch>
        </p:blipFill>
        <p:spPr>
          <a:xfrm>
            <a:off x="4739081" y="4826059"/>
            <a:ext cx="7383108" cy="2048304"/>
          </a:xfrm>
          <a:prstGeom prst="rect">
            <a:avLst/>
          </a:prstGeom>
        </p:spPr>
      </p:pic>
      <p:sp>
        <p:nvSpPr>
          <p:cNvPr id="18" name="小波 17">
            <a:extLst>
              <a:ext uri="{FF2B5EF4-FFF2-40B4-BE49-F238E27FC236}">
                <a16:creationId xmlns:a16="http://schemas.microsoft.com/office/drawing/2014/main" id="{4533F3AC-CF38-77D8-3067-53C2B3659D10}"/>
              </a:ext>
            </a:extLst>
          </p:cNvPr>
          <p:cNvSpPr/>
          <p:nvPr/>
        </p:nvSpPr>
        <p:spPr>
          <a:xfrm>
            <a:off x="4769052" y="4588459"/>
            <a:ext cx="7405348" cy="285233"/>
          </a:xfrm>
          <a:prstGeom prst="doubleWave">
            <a:avLst/>
          </a:prstGeom>
          <a:solidFill>
            <a:schemeClr val="bg1"/>
          </a:solid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871E8CE8-98EB-43AB-A0B0-76B0D81410E3}"/>
              </a:ext>
            </a:extLst>
          </p:cNvPr>
          <p:cNvSpPr/>
          <p:nvPr/>
        </p:nvSpPr>
        <p:spPr>
          <a:xfrm flipH="1">
            <a:off x="4746023" y="4587596"/>
            <a:ext cx="45719" cy="427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7762FFBB-00EB-8AB3-F943-B2894934443C}"/>
              </a:ext>
            </a:extLst>
          </p:cNvPr>
          <p:cNvSpPr/>
          <p:nvPr/>
        </p:nvSpPr>
        <p:spPr>
          <a:xfrm flipH="1">
            <a:off x="12159439" y="4589787"/>
            <a:ext cx="46874" cy="246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6BCC9688-912A-E9F3-F396-1721FC5C1152}"/>
              </a:ext>
            </a:extLst>
          </p:cNvPr>
          <p:cNvSpPr/>
          <p:nvPr/>
        </p:nvSpPr>
        <p:spPr>
          <a:xfrm>
            <a:off x="4758943" y="5499356"/>
            <a:ext cx="7468642" cy="1341128"/>
          </a:xfrm>
          <a:prstGeom prst="rect">
            <a:avLst/>
          </a:prstGeom>
          <a:solidFill>
            <a:schemeClr val="accent4">
              <a:lumMod val="40000"/>
              <a:lumOff val="60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E4CD0E31-7239-2976-8F2C-01CC34A5B6BA}"/>
              </a:ext>
            </a:extLst>
          </p:cNvPr>
          <p:cNvSpPr/>
          <p:nvPr/>
        </p:nvSpPr>
        <p:spPr>
          <a:xfrm>
            <a:off x="9931936" y="1239541"/>
            <a:ext cx="673516" cy="5753343"/>
          </a:xfrm>
          <a:prstGeom prst="rect">
            <a:avLst/>
          </a:prstGeom>
          <a:solidFill>
            <a:schemeClr val="accent4">
              <a:lumMod val="40000"/>
              <a:lumOff val="60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吹き出し: 角を丸めた四角形 19">
            <a:extLst>
              <a:ext uri="{FF2B5EF4-FFF2-40B4-BE49-F238E27FC236}">
                <a16:creationId xmlns:a16="http://schemas.microsoft.com/office/drawing/2014/main" id="{FCF470A6-3D54-8FF6-1D12-815104CC7888}"/>
              </a:ext>
            </a:extLst>
          </p:cNvPr>
          <p:cNvSpPr/>
          <p:nvPr/>
        </p:nvSpPr>
        <p:spPr>
          <a:xfrm>
            <a:off x="1747555" y="4472362"/>
            <a:ext cx="2639133" cy="1065260"/>
          </a:xfrm>
          <a:prstGeom prst="wedgeRoundRectCallout">
            <a:avLst>
              <a:gd name="adj1" fmla="val 64730"/>
              <a:gd name="adj2" fmla="val 61207"/>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solidFill>
              </a:rPr>
              <a:t>意</a:t>
            </a:r>
            <a:r>
              <a:rPr kumimoji="1" lang="en-US" altLang="ja-JP" sz="1600" b="1" dirty="0">
                <a:solidFill>
                  <a:schemeClr val="tx1"/>
                </a:solidFill>
              </a:rPr>
              <a:t>-010</a:t>
            </a:r>
          </a:p>
          <a:p>
            <a:r>
              <a:rPr kumimoji="1" lang="ja-JP" altLang="en-US" sz="1600" b="1" dirty="0">
                <a:solidFill>
                  <a:schemeClr val="tx1"/>
                </a:solidFill>
              </a:rPr>
              <a:t>建築面積の求積に必要な建築物の各部分の寸法及び算式</a:t>
            </a:r>
          </a:p>
        </p:txBody>
      </p:sp>
      <p:sp>
        <p:nvSpPr>
          <p:cNvPr id="23" name="吹き出し: 角を丸めた四角形 22">
            <a:extLst>
              <a:ext uri="{FF2B5EF4-FFF2-40B4-BE49-F238E27FC236}">
                <a16:creationId xmlns:a16="http://schemas.microsoft.com/office/drawing/2014/main" id="{2304EDAD-5D7D-8F0F-7ACB-01CB9DA565A7}"/>
              </a:ext>
            </a:extLst>
          </p:cNvPr>
          <p:cNvSpPr/>
          <p:nvPr/>
        </p:nvSpPr>
        <p:spPr>
          <a:xfrm>
            <a:off x="1747556" y="5671264"/>
            <a:ext cx="2639133" cy="1065260"/>
          </a:xfrm>
          <a:prstGeom prst="wedgeRoundRectCallout">
            <a:avLst>
              <a:gd name="adj1" fmla="val 62930"/>
              <a:gd name="adj2" fmla="val 14387"/>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solidFill>
              </a:rPr>
              <a:t>意</a:t>
            </a:r>
            <a:r>
              <a:rPr kumimoji="1" lang="en-US" altLang="ja-JP" sz="1600" b="1" dirty="0">
                <a:solidFill>
                  <a:schemeClr val="tx1"/>
                </a:solidFill>
              </a:rPr>
              <a:t>-011</a:t>
            </a:r>
          </a:p>
          <a:p>
            <a:r>
              <a:rPr kumimoji="1" lang="ja-JP" altLang="en-US" sz="1600" b="1" dirty="0">
                <a:solidFill>
                  <a:schemeClr val="tx1"/>
                </a:solidFill>
              </a:rPr>
              <a:t>各階の各室の求積に必要な建築物の各部分の寸法及び算式</a:t>
            </a:r>
          </a:p>
        </p:txBody>
      </p:sp>
      <p:sp>
        <p:nvSpPr>
          <p:cNvPr id="12" name="吹き出し: 角を丸めた四角形 11">
            <a:extLst>
              <a:ext uri="{FF2B5EF4-FFF2-40B4-BE49-F238E27FC236}">
                <a16:creationId xmlns:a16="http://schemas.microsoft.com/office/drawing/2014/main" id="{1F8984EC-6FF5-884A-6B27-81AA3BF0A80A}"/>
              </a:ext>
            </a:extLst>
          </p:cNvPr>
          <p:cNvSpPr/>
          <p:nvPr/>
        </p:nvSpPr>
        <p:spPr>
          <a:xfrm>
            <a:off x="9064455" y="751986"/>
            <a:ext cx="1141306" cy="757737"/>
          </a:xfrm>
          <a:prstGeom prst="wedgeRoundRectCallout">
            <a:avLst>
              <a:gd name="adj1" fmla="val 21232"/>
              <a:gd name="adj2" fmla="val 87374"/>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solidFill>
              </a:rPr>
              <a:t>建築面積求積図</a:t>
            </a:r>
          </a:p>
        </p:txBody>
      </p:sp>
      <p:sp>
        <p:nvSpPr>
          <p:cNvPr id="13" name="吹き出し: 角を丸めた四角形 12">
            <a:extLst>
              <a:ext uri="{FF2B5EF4-FFF2-40B4-BE49-F238E27FC236}">
                <a16:creationId xmlns:a16="http://schemas.microsoft.com/office/drawing/2014/main" id="{8979191F-452D-EB1E-3BFD-183E9CA342FF}"/>
              </a:ext>
            </a:extLst>
          </p:cNvPr>
          <p:cNvSpPr/>
          <p:nvPr/>
        </p:nvSpPr>
        <p:spPr>
          <a:xfrm>
            <a:off x="10522996" y="751986"/>
            <a:ext cx="962526" cy="739046"/>
          </a:xfrm>
          <a:prstGeom prst="wedgeRoundRectCallout">
            <a:avLst>
              <a:gd name="adj1" fmla="val -42170"/>
              <a:gd name="adj2" fmla="val 93211"/>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床面積</a:t>
            </a:r>
            <a:endParaRPr kumimoji="1" lang="en-US" altLang="ja-JP" sz="1600" b="1" dirty="0">
              <a:solidFill>
                <a:schemeClr val="tx1"/>
              </a:solidFill>
            </a:endParaRPr>
          </a:p>
          <a:p>
            <a:pPr algn="ctr"/>
            <a:r>
              <a:rPr kumimoji="1" lang="ja-JP" altLang="en-US" sz="1600" b="1" dirty="0">
                <a:solidFill>
                  <a:schemeClr val="tx1"/>
                </a:solidFill>
              </a:rPr>
              <a:t>求積図</a:t>
            </a:r>
          </a:p>
        </p:txBody>
      </p:sp>
      <p:grpSp>
        <p:nvGrpSpPr>
          <p:cNvPr id="7" name="グループ化 6">
            <a:extLst>
              <a:ext uri="{FF2B5EF4-FFF2-40B4-BE49-F238E27FC236}">
                <a16:creationId xmlns:a16="http://schemas.microsoft.com/office/drawing/2014/main" id="{5787910D-3308-7DEF-8CF5-BFC491E77D69}"/>
              </a:ext>
            </a:extLst>
          </p:cNvPr>
          <p:cNvGrpSpPr/>
          <p:nvPr/>
        </p:nvGrpSpPr>
        <p:grpSpPr>
          <a:xfrm>
            <a:off x="-15792" y="818586"/>
            <a:ext cx="10675349" cy="5971410"/>
            <a:chOff x="-15792" y="818586"/>
            <a:chExt cx="10675349" cy="5971410"/>
          </a:xfrm>
        </p:grpSpPr>
        <p:sp>
          <p:nvSpPr>
            <p:cNvPr id="30" name="テキスト ボックス 29">
              <a:extLst>
                <a:ext uri="{FF2B5EF4-FFF2-40B4-BE49-F238E27FC236}">
                  <a16:creationId xmlns:a16="http://schemas.microsoft.com/office/drawing/2014/main" id="{8CD633E1-52F3-62BE-DCA8-6577541D1CAB}"/>
                </a:ext>
              </a:extLst>
            </p:cNvPr>
            <p:cNvSpPr txBox="1"/>
            <p:nvPr/>
          </p:nvSpPr>
          <p:spPr>
            <a:xfrm>
              <a:off x="-15792" y="818586"/>
              <a:ext cx="4644963" cy="1692771"/>
            </a:xfrm>
            <a:prstGeom prst="rect">
              <a:avLst/>
            </a:prstGeom>
            <a:noFill/>
          </p:spPr>
          <p:txBody>
            <a:bodyPr wrap="square" rtlCol="0">
              <a:spAutoFit/>
            </a:bodyPr>
            <a:lstStyle/>
            <a:p>
              <a:r>
                <a:rPr kumimoji="1" lang="ja-JP" altLang="en-US" sz="2400" b="1" dirty="0">
                  <a:solidFill>
                    <a:srgbClr val="FF0000"/>
                  </a:solidFill>
                </a:rPr>
                <a:t>赤囲み部分：</a:t>
              </a:r>
              <a:endParaRPr kumimoji="1" lang="en-US" altLang="ja-JP" sz="2400" b="1" dirty="0">
                <a:solidFill>
                  <a:srgbClr val="FF0000"/>
                </a:solidFill>
              </a:endParaRPr>
            </a:p>
            <a:p>
              <a:r>
                <a:rPr kumimoji="1" lang="ja-JP" altLang="en-US" sz="2400" b="1" dirty="0"/>
                <a:t>ステップ１の狙いである</a:t>
              </a:r>
              <a:endParaRPr kumimoji="1" lang="en-US" altLang="ja-JP" sz="2400" b="1" dirty="0"/>
            </a:p>
            <a:p>
              <a:r>
                <a:rPr kumimoji="1" lang="ja-JP" altLang="en-US" sz="2400" b="1" dirty="0"/>
                <a:t>「計算機能の活用」を申告している箇所</a:t>
              </a:r>
              <a:endParaRPr kumimoji="1" lang="en-US" altLang="ja-JP" sz="2400" b="1" dirty="0"/>
            </a:p>
            <a:p>
              <a:endParaRPr kumimoji="1" lang="en-US" altLang="ja-JP" sz="800" b="1" dirty="0"/>
            </a:p>
          </p:txBody>
        </p:sp>
        <p:sp>
          <p:nvSpPr>
            <p:cNvPr id="26" name="楕円 25">
              <a:extLst>
                <a:ext uri="{FF2B5EF4-FFF2-40B4-BE49-F238E27FC236}">
                  <a16:creationId xmlns:a16="http://schemas.microsoft.com/office/drawing/2014/main" id="{D1B90778-38B1-4584-6B20-EBCBBE89ED0A}"/>
                </a:ext>
              </a:extLst>
            </p:cNvPr>
            <p:cNvSpPr/>
            <p:nvPr/>
          </p:nvSpPr>
          <p:spPr>
            <a:xfrm>
              <a:off x="9781345" y="5549844"/>
              <a:ext cx="878212" cy="1240152"/>
            </a:xfrm>
            <a:prstGeom prst="ellipse">
              <a:avLst/>
            </a:prstGeom>
            <a:noFill/>
            <a:ln w="4762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7DA5AE46-4BF5-8C66-6CAA-C0832E2DF5B7}"/>
              </a:ext>
            </a:extLst>
          </p:cNvPr>
          <p:cNvGrpSpPr/>
          <p:nvPr/>
        </p:nvGrpSpPr>
        <p:grpSpPr>
          <a:xfrm>
            <a:off x="28133" y="2498867"/>
            <a:ext cx="10954224" cy="2161899"/>
            <a:chOff x="28133" y="2498867"/>
            <a:chExt cx="10954224" cy="2161899"/>
          </a:xfrm>
        </p:grpSpPr>
        <p:sp>
          <p:nvSpPr>
            <p:cNvPr id="2" name="テキスト ボックス 1">
              <a:extLst>
                <a:ext uri="{FF2B5EF4-FFF2-40B4-BE49-F238E27FC236}">
                  <a16:creationId xmlns:a16="http://schemas.microsoft.com/office/drawing/2014/main" id="{8B6EDDC4-20DD-F381-242E-0C9BAF1771A2}"/>
                </a:ext>
              </a:extLst>
            </p:cNvPr>
            <p:cNvSpPr txBox="1"/>
            <p:nvPr/>
          </p:nvSpPr>
          <p:spPr>
            <a:xfrm>
              <a:off x="28133" y="2498867"/>
              <a:ext cx="4799619" cy="1692771"/>
            </a:xfrm>
            <a:prstGeom prst="rect">
              <a:avLst/>
            </a:prstGeom>
            <a:noFill/>
          </p:spPr>
          <p:txBody>
            <a:bodyPr wrap="square" rtlCol="0">
              <a:spAutoFit/>
            </a:bodyPr>
            <a:lstStyle/>
            <a:p>
              <a:endParaRPr kumimoji="1" lang="en-US" altLang="ja-JP" sz="800" b="1" dirty="0"/>
            </a:p>
            <a:p>
              <a:r>
                <a:rPr kumimoji="1" lang="ja-JP" altLang="en-US" sz="2400" b="1" dirty="0">
                  <a:solidFill>
                    <a:schemeClr val="accent1"/>
                  </a:solidFill>
                </a:rPr>
                <a:t>青囲み部分：</a:t>
              </a:r>
              <a:endParaRPr kumimoji="1" lang="en-US" altLang="ja-JP" sz="2400" b="1" dirty="0">
                <a:solidFill>
                  <a:schemeClr val="accent1"/>
                </a:solidFill>
              </a:endParaRPr>
            </a:p>
            <a:p>
              <a:r>
                <a:rPr kumimoji="1" lang="ja-JP" altLang="en-US" sz="2400" b="1" dirty="0"/>
                <a:t>ステップ２の狙いである</a:t>
              </a:r>
              <a:endParaRPr kumimoji="1" lang="en-US" altLang="ja-JP" sz="2400" b="1" dirty="0"/>
            </a:p>
            <a:p>
              <a:r>
                <a:rPr kumimoji="1" lang="ja-JP" altLang="en-US" sz="2400" b="1" dirty="0"/>
                <a:t>「形状、属性の同期」を申告している箇所</a:t>
              </a:r>
            </a:p>
          </p:txBody>
        </p:sp>
        <p:sp>
          <p:nvSpPr>
            <p:cNvPr id="31" name="楕円 30">
              <a:extLst>
                <a:ext uri="{FF2B5EF4-FFF2-40B4-BE49-F238E27FC236}">
                  <a16:creationId xmlns:a16="http://schemas.microsoft.com/office/drawing/2014/main" id="{EE3B2B0D-92FC-8B2F-C84E-F7DB577DDD96}"/>
                </a:ext>
              </a:extLst>
            </p:cNvPr>
            <p:cNvSpPr/>
            <p:nvPr/>
          </p:nvSpPr>
          <p:spPr>
            <a:xfrm>
              <a:off x="9539595" y="3063643"/>
              <a:ext cx="516431" cy="1544277"/>
            </a:xfrm>
            <a:prstGeom prst="ellipse">
              <a:avLst/>
            </a:prstGeom>
            <a:noFill/>
            <a:ln w="47625">
              <a:solidFill>
                <a:srgbClr val="3399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3E037142-3EB1-88ED-EC81-AB720A2BA823}"/>
                </a:ext>
              </a:extLst>
            </p:cNvPr>
            <p:cNvSpPr/>
            <p:nvPr/>
          </p:nvSpPr>
          <p:spPr>
            <a:xfrm>
              <a:off x="10448366" y="3063643"/>
              <a:ext cx="533991" cy="1597123"/>
            </a:xfrm>
            <a:prstGeom prst="ellipse">
              <a:avLst/>
            </a:prstGeom>
            <a:noFill/>
            <a:ln w="47625">
              <a:solidFill>
                <a:srgbClr val="3399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D4048540-F715-8042-0AF2-F3AA8200F094}"/>
              </a:ext>
            </a:extLst>
          </p:cNvPr>
          <p:cNvSpPr txBox="1"/>
          <p:nvPr/>
        </p:nvSpPr>
        <p:spPr>
          <a:xfrm>
            <a:off x="9942186" y="5707175"/>
            <a:ext cx="478831" cy="261610"/>
          </a:xfrm>
          <a:prstGeom prst="rect">
            <a:avLst/>
          </a:prstGeom>
          <a:noFill/>
        </p:spPr>
        <p:txBody>
          <a:bodyPr wrap="square" rtlCol="0">
            <a:spAutoFit/>
          </a:bodyPr>
          <a:lstStyle/>
          <a:p>
            <a:r>
              <a:rPr kumimoji="1" lang="ja-JP" altLang="en-US" sz="1050" dirty="0"/>
              <a:t>○</a:t>
            </a:r>
          </a:p>
        </p:txBody>
      </p:sp>
      <p:sp>
        <p:nvSpPr>
          <p:cNvPr id="5" name="テキスト ボックス 4">
            <a:extLst>
              <a:ext uri="{FF2B5EF4-FFF2-40B4-BE49-F238E27FC236}">
                <a16:creationId xmlns:a16="http://schemas.microsoft.com/office/drawing/2014/main" id="{FDEAE1AE-5C08-3CF6-15E1-77F09EFAF0EC}"/>
              </a:ext>
            </a:extLst>
          </p:cNvPr>
          <p:cNvSpPr txBox="1"/>
          <p:nvPr/>
        </p:nvSpPr>
        <p:spPr>
          <a:xfrm>
            <a:off x="10248587" y="6360091"/>
            <a:ext cx="478831" cy="261610"/>
          </a:xfrm>
          <a:prstGeom prst="rect">
            <a:avLst/>
          </a:prstGeom>
          <a:noFill/>
        </p:spPr>
        <p:txBody>
          <a:bodyPr wrap="square" rtlCol="0">
            <a:spAutoFit/>
          </a:bodyPr>
          <a:lstStyle/>
          <a:p>
            <a:r>
              <a:rPr kumimoji="1" lang="ja-JP" altLang="en-US" sz="1050" dirty="0"/>
              <a:t>○</a:t>
            </a:r>
          </a:p>
        </p:txBody>
      </p:sp>
      <p:pic>
        <p:nvPicPr>
          <p:cNvPr id="6" name="ダウンロード (98)">
            <a:hlinkClick r:id="" action="ppaction://media"/>
            <a:extLst>
              <a:ext uri="{FF2B5EF4-FFF2-40B4-BE49-F238E27FC236}">
                <a16:creationId xmlns:a16="http://schemas.microsoft.com/office/drawing/2014/main" id="{B695E7C9-E218-B29B-DA83-31CB1078748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94331" y="103920"/>
            <a:ext cx="609600" cy="609600"/>
          </a:xfrm>
          <a:prstGeom prst="rect">
            <a:avLst/>
          </a:prstGeom>
        </p:spPr>
      </p:pic>
    </p:spTree>
    <p:custDataLst>
      <p:tags r:id="rId1"/>
    </p:custDataLst>
    <p:extLst>
      <p:ext uri="{BB962C8B-B14F-4D97-AF65-F5344CB8AC3E}">
        <p14:creationId xmlns:p14="http://schemas.microsoft.com/office/powerpoint/2010/main" val="576045522"/>
      </p:ext>
    </p:extLst>
  </p:cSld>
  <p:clrMapOvr>
    <a:masterClrMapping/>
  </p:clrMapOvr>
  <mc:AlternateContent xmlns:mc="http://schemas.openxmlformats.org/markup-compatibility/2006" xmlns:p14="http://schemas.microsoft.com/office/powerpoint/2010/main">
    <mc:Choice Requires="p14">
      <p:transition spd="slow" p14:dur="2000" advTm="47567"/>
    </mc:Choice>
    <mc:Fallback xmlns="">
      <p:transition spd="slow" advTm="47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9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 objId="6"/>
        <p14:stopEvt time="45311" objId="6"/>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47508" y="492464"/>
            <a:ext cx="11296983"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3200" b="1" dirty="0">
                <a:latin typeface="HG丸ｺﾞｼｯｸM-PRO" panose="020F0600000000000000" pitchFamily="50" charset="-128"/>
                <a:ea typeface="HG丸ｺﾞｼｯｸM-PRO" panose="020F0600000000000000" pitchFamily="50" charset="-128"/>
              </a:rPr>
              <a:t>６．</a:t>
            </a:r>
            <a:r>
              <a:rPr kumimoji="1" lang="en-US" altLang="ja-JP" sz="3200" b="1" dirty="0">
                <a:latin typeface="HG丸ｺﾞｼｯｸM-PRO" panose="020F0600000000000000" pitchFamily="50" charset="-128"/>
                <a:ea typeface="HG丸ｺﾞｼｯｸM-PRO" panose="020F0600000000000000" pitchFamily="50" charset="-128"/>
              </a:rPr>
              <a:t>BIM</a:t>
            </a:r>
            <a:r>
              <a:rPr kumimoji="1" lang="ja-JP" altLang="en-US" sz="3200" b="1" dirty="0">
                <a:latin typeface="HG丸ｺﾞｼｯｸM-PRO" panose="020F0600000000000000" pitchFamily="50" charset="-128"/>
                <a:ea typeface="HG丸ｺﾞｼｯｸM-PRO" panose="020F0600000000000000" pitchFamily="50" charset="-128"/>
              </a:rPr>
              <a:t>設計の留意点など</a:t>
            </a:r>
            <a:endParaRPr kumimoji="1" lang="en-US" altLang="ja-JP" sz="32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3" name="correct_answer3">
            <a:hlinkClick r:id="" action="ppaction://media"/>
            <a:extLst>
              <a:ext uri="{FF2B5EF4-FFF2-40B4-BE49-F238E27FC236}">
                <a16:creationId xmlns:a16="http://schemas.microsoft.com/office/drawing/2014/main" id="{47A26110-1B7E-F85E-A4F7-49F064864C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31204628"/>
      </p:ext>
    </p:extLst>
  </p:cSld>
  <p:clrMapOvr>
    <a:masterClrMapping/>
  </p:clrMapOvr>
  <mc:AlternateContent xmlns:mc="http://schemas.openxmlformats.org/markup-compatibility/2006" xmlns:p14="http://schemas.microsoft.com/office/powerpoint/2010/main">
    <mc:Choice Requires="p14">
      <p:transition spd="slow" p14:dur="2000" advTm="3654"/>
    </mc:Choice>
    <mc:Fallback xmlns="">
      <p:transition spd="slow" advTm="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 objId="3"/>
        <p14:stopEvt time="2475"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25BE9967-77DB-3DDE-E4DC-E59285EECF94}"/>
              </a:ext>
            </a:extLst>
          </p:cNvPr>
          <p:cNvSpPr txBox="1">
            <a:spLocks/>
          </p:cNvSpPr>
          <p:nvPr/>
        </p:nvSpPr>
        <p:spPr>
          <a:xfrm>
            <a:off x="206940" y="377067"/>
            <a:ext cx="11985060"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の導入について</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lnSpc>
                <a:spcPct val="50000"/>
              </a:lnSpc>
              <a:buNone/>
            </a:pPr>
            <a:endParaRPr kumimoji="1" lang="en-US" altLang="ja-JP" sz="800" b="1" dirty="0">
              <a:solidFill>
                <a:schemeClr val="accent1"/>
              </a:solidFill>
              <a:latin typeface="HG丸ｺﾞｼｯｸM-PRO" panose="020F0600000000000000" pitchFamily="50" charset="-128"/>
              <a:ea typeface="HG丸ｺﾞｼｯｸM-PRO" panose="020F0600000000000000" pitchFamily="50" charset="-128"/>
            </a:endParaRPr>
          </a:p>
          <a:p>
            <a:pPr marL="0" indent="0">
              <a:lnSpc>
                <a:spcPct val="100000"/>
              </a:lnSpc>
              <a:buNone/>
            </a:pPr>
            <a:r>
              <a:rPr kumimoji="1" lang="ja-JP" altLang="en-US" sz="2400" b="1" dirty="0">
                <a:latin typeface="HG丸ｺﾞｼｯｸM-PRO" panose="020F0600000000000000" pitchFamily="50" charset="-128"/>
                <a:ea typeface="HG丸ｺﾞｼｯｸM-PRO" panose="020F0600000000000000" pitchFamily="50" charset="-128"/>
              </a:rPr>
              <a:t>〇</a:t>
            </a:r>
            <a:r>
              <a:rPr kumimoji="1" lang="en-US" altLang="ja-JP" sz="2400" b="1" dirty="0">
                <a:latin typeface="HG丸ｺﾞｼｯｸM-PRO" panose="020F0600000000000000" pitchFamily="50" charset="-128"/>
                <a:ea typeface="HG丸ｺﾞｼｯｸM-PRO" panose="020F0600000000000000" pitchFamily="50" charset="-128"/>
              </a:rPr>
              <a:t>BIM</a:t>
            </a:r>
            <a:r>
              <a:rPr kumimoji="1" lang="ja-JP" altLang="en-US" sz="2400" b="1" dirty="0">
                <a:latin typeface="HG丸ｺﾞｼｯｸM-PRO" panose="020F0600000000000000" pitchFamily="50" charset="-128"/>
                <a:ea typeface="HG丸ｺﾞｼｯｸM-PRO" panose="020F0600000000000000" pitchFamily="50" charset="-128"/>
              </a:rPr>
              <a:t>の導入には相当の費用と労力が必要であり、</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BIM</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図面審査の活用だけを目的とするのではなく、</a:t>
            </a:r>
            <a:r>
              <a:rPr kumimoji="1" lang="ja-JP" altLang="en-US" sz="2400" b="1" dirty="0">
                <a:latin typeface="HG丸ｺﾞｼｯｸM-PRO" panose="020F0600000000000000" pitchFamily="50" charset="-128"/>
                <a:ea typeface="HG丸ｺﾞｼｯｸM-PRO" panose="020F0600000000000000" pitchFamily="50" charset="-128"/>
              </a:rPr>
              <a:t>各人が</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導入目的を明確にしたうえで</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BIM</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設計に取組むことが重要</a:t>
            </a:r>
            <a:endParaRPr kumimoji="1" lang="en-US" altLang="ja-JP" sz="24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ct val="100000"/>
              </a:lnSpc>
              <a:buNone/>
            </a:pPr>
            <a:endParaRPr kumimoji="1" lang="en-US" altLang="ja-JP" sz="8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2800"/>
              </a:lnSpc>
              <a:buNone/>
            </a:pPr>
            <a:r>
              <a:rPr kumimoji="1" lang="ja-JP" altLang="en-US" sz="2400" b="1" dirty="0">
                <a:latin typeface="HG丸ｺﾞｼｯｸM-PRO" panose="020F0600000000000000" pitchFamily="50" charset="-128"/>
                <a:ea typeface="HG丸ｺﾞｼｯｸM-PRO" panose="020F0600000000000000" pitchFamily="50" charset="-128"/>
              </a:rPr>
              <a:t>〇</a:t>
            </a:r>
            <a:r>
              <a:rPr kumimoji="1" lang="en-US" altLang="ja-JP" sz="2400" b="1" dirty="0">
                <a:latin typeface="HG丸ｺﾞｼｯｸM-PRO" panose="020F0600000000000000" pitchFamily="50" charset="-128"/>
                <a:ea typeface="HG丸ｺﾞｼｯｸM-PRO" panose="020F0600000000000000" pitchFamily="50" charset="-128"/>
              </a:rPr>
              <a:t>BIM</a:t>
            </a:r>
            <a:r>
              <a:rPr kumimoji="1" lang="ja-JP" altLang="en-US" sz="2400" b="1" dirty="0">
                <a:latin typeface="HG丸ｺﾞｼｯｸM-PRO" panose="020F0600000000000000" pitchFamily="50" charset="-128"/>
                <a:ea typeface="HG丸ｺﾞｼｯｸM-PRO" panose="020F0600000000000000" pitchFamily="50" charset="-128"/>
              </a:rPr>
              <a:t>の操作に精通した設計者からは、</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BIM</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導入当初は作業効率が低下するが、</a:t>
            </a:r>
            <a:r>
              <a:rPr kumimoji="1" lang="ja-JP" altLang="en-US" sz="2400" b="1" dirty="0">
                <a:latin typeface="HG丸ｺﾞｼｯｸM-PRO" panose="020F0600000000000000" pitchFamily="50" charset="-128"/>
                <a:ea typeface="HG丸ｺﾞｼｯｸM-PRO" panose="020F0600000000000000" pitchFamily="50" charset="-128"/>
              </a:rPr>
              <a:t>スキルアップとともに効率が向上し、一旦</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BIM</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設計に慣れてしまうと</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CAD</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で図面を一から作成する気にはならない</a:t>
            </a:r>
            <a:r>
              <a:rPr kumimoji="1" lang="ja-JP" altLang="en-US" sz="2400" b="1" dirty="0">
                <a:latin typeface="HG丸ｺﾞｼｯｸM-PRO" panose="020F0600000000000000" pitchFamily="50" charset="-128"/>
                <a:ea typeface="HG丸ｺﾞｼｯｸM-PRO" panose="020F0600000000000000" pitchFamily="50" charset="-128"/>
              </a:rPr>
              <a:t>と聞く。（下図は</a:t>
            </a:r>
            <a:r>
              <a:rPr kumimoji="1" lang="en-US" altLang="ja-JP" sz="2400" b="1" dirty="0">
                <a:latin typeface="HG丸ｺﾞｼｯｸM-PRO" panose="020F0600000000000000" pitchFamily="50" charset="-128"/>
                <a:ea typeface="HG丸ｺﾞｼｯｸM-PRO" panose="020F0600000000000000" pitchFamily="50" charset="-128"/>
              </a:rPr>
              <a:t>BIM</a:t>
            </a:r>
            <a:r>
              <a:rPr kumimoji="1" lang="ja-JP" altLang="en-US" sz="2400" b="1" dirty="0">
                <a:latin typeface="HG丸ｺﾞｼｯｸM-PRO" panose="020F0600000000000000" pitchFamily="50" charset="-128"/>
                <a:ea typeface="HG丸ｺﾞｼｯｸM-PRO" panose="020F0600000000000000" pitchFamily="50" charset="-128"/>
              </a:rPr>
              <a:t>習熟度と作業効率の相関イメージ）</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lnSpc>
                <a:spcPct val="150000"/>
              </a:lnSpc>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cxnSp>
        <p:nvCxnSpPr>
          <p:cNvPr id="8" name="コネクタ: カギ線 7">
            <a:extLst>
              <a:ext uri="{FF2B5EF4-FFF2-40B4-BE49-F238E27FC236}">
                <a16:creationId xmlns:a16="http://schemas.microsoft.com/office/drawing/2014/main" id="{8A717C25-21BF-7AEF-ECE1-8B9F26987F4A}"/>
              </a:ext>
            </a:extLst>
          </p:cNvPr>
          <p:cNvCxnSpPr>
            <a:cxnSpLocks/>
          </p:cNvCxnSpPr>
          <p:nvPr/>
        </p:nvCxnSpPr>
        <p:spPr>
          <a:xfrm>
            <a:off x="2291937" y="4180114"/>
            <a:ext cx="2257436" cy="1801924"/>
          </a:xfrm>
          <a:prstGeom prst="bentConnector3">
            <a:avLst>
              <a:gd name="adj1" fmla="val 25"/>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コネクタ: カギ線 11">
            <a:extLst>
              <a:ext uri="{FF2B5EF4-FFF2-40B4-BE49-F238E27FC236}">
                <a16:creationId xmlns:a16="http://schemas.microsoft.com/office/drawing/2014/main" id="{ABDAEFB4-9FE2-C433-D8BB-B06323ADC1B3}"/>
              </a:ext>
            </a:extLst>
          </p:cNvPr>
          <p:cNvCxnSpPr>
            <a:cxnSpLocks/>
          </p:cNvCxnSpPr>
          <p:nvPr/>
        </p:nvCxnSpPr>
        <p:spPr>
          <a:xfrm>
            <a:off x="5703551" y="4180114"/>
            <a:ext cx="2257436" cy="1801924"/>
          </a:xfrm>
          <a:prstGeom prst="bentConnector3">
            <a:avLst>
              <a:gd name="adj1" fmla="val 25"/>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コネクタ: カギ線 12">
            <a:extLst>
              <a:ext uri="{FF2B5EF4-FFF2-40B4-BE49-F238E27FC236}">
                <a16:creationId xmlns:a16="http://schemas.microsoft.com/office/drawing/2014/main" id="{11A1CE91-28E8-A778-53EF-EAF0B77BDF71}"/>
              </a:ext>
            </a:extLst>
          </p:cNvPr>
          <p:cNvCxnSpPr>
            <a:cxnSpLocks/>
          </p:cNvCxnSpPr>
          <p:nvPr/>
        </p:nvCxnSpPr>
        <p:spPr>
          <a:xfrm>
            <a:off x="9245794" y="4180114"/>
            <a:ext cx="2257436" cy="1801924"/>
          </a:xfrm>
          <a:prstGeom prst="bentConnector3">
            <a:avLst>
              <a:gd name="adj1" fmla="val 25"/>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6171C91B-010E-575F-1E45-DD223CF9AAA0}"/>
              </a:ext>
            </a:extLst>
          </p:cNvPr>
          <p:cNvSpPr txBox="1"/>
          <p:nvPr/>
        </p:nvSpPr>
        <p:spPr>
          <a:xfrm>
            <a:off x="2798132" y="6346851"/>
            <a:ext cx="1187531" cy="461665"/>
          </a:xfrm>
          <a:prstGeom prst="rect">
            <a:avLst/>
          </a:prstGeom>
          <a:noFill/>
        </p:spPr>
        <p:txBody>
          <a:bodyPr wrap="square" rtlCol="0">
            <a:spAutoFit/>
          </a:bodyPr>
          <a:lstStyle/>
          <a:p>
            <a:r>
              <a:rPr kumimoji="1" lang="ja-JP" altLang="en-US" sz="2400" b="1" dirty="0"/>
              <a:t>平面図</a:t>
            </a:r>
          </a:p>
        </p:txBody>
      </p:sp>
      <p:sp>
        <p:nvSpPr>
          <p:cNvPr id="15" name="テキスト ボックス 14">
            <a:extLst>
              <a:ext uri="{FF2B5EF4-FFF2-40B4-BE49-F238E27FC236}">
                <a16:creationId xmlns:a16="http://schemas.microsoft.com/office/drawing/2014/main" id="{70A76CB8-90C1-B0BB-13B6-42AFBBAA8DCB}"/>
              </a:ext>
            </a:extLst>
          </p:cNvPr>
          <p:cNvSpPr txBox="1"/>
          <p:nvPr/>
        </p:nvSpPr>
        <p:spPr>
          <a:xfrm>
            <a:off x="6339445" y="6346851"/>
            <a:ext cx="1187531" cy="461665"/>
          </a:xfrm>
          <a:prstGeom prst="rect">
            <a:avLst/>
          </a:prstGeom>
          <a:noFill/>
        </p:spPr>
        <p:txBody>
          <a:bodyPr wrap="square" rtlCol="0">
            <a:spAutoFit/>
          </a:bodyPr>
          <a:lstStyle/>
          <a:p>
            <a:r>
              <a:rPr kumimoji="1" lang="ja-JP" altLang="en-US" sz="2400" b="1" dirty="0"/>
              <a:t>立面図</a:t>
            </a:r>
          </a:p>
        </p:txBody>
      </p:sp>
      <p:sp>
        <p:nvSpPr>
          <p:cNvPr id="16" name="テキスト ボックス 15">
            <a:extLst>
              <a:ext uri="{FF2B5EF4-FFF2-40B4-BE49-F238E27FC236}">
                <a16:creationId xmlns:a16="http://schemas.microsoft.com/office/drawing/2014/main" id="{FCA51E59-6C70-F6FE-2AF5-903D4A4980F2}"/>
              </a:ext>
            </a:extLst>
          </p:cNvPr>
          <p:cNvSpPr txBox="1"/>
          <p:nvPr/>
        </p:nvSpPr>
        <p:spPr>
          <a:xfrm>
            <a:off x="10002203" y="6388504"/>
            <a:ext cx="1187531" cy="461665"/>
          </a:xfrm>
          <a:prstGeom prst="rect">
            <a:avLst/>
          </a:prstGeom>
          <a:noFill/>
        </p:spPr>
        <p:txBody>
          <a:bodyPr wrap="square" rtlCol="0">
            <a:spAutoFit/>
          </a:bodyPr>
          <a:lstStyle/>
          <a:p>
            <a:r>
              <a:rPr kumimoji="1" lang="ja-JP" altLang="en-US" sz="2400" b="1" dirty="0"/>
              <a:t>断面図</a:t>
            </a:r>
          </a:p>
        </p:txBody>
      </p:sp>
      <p:sp>
        <p:nvSpPr>
          <p:cNvPr id="17" name="テキスト ボックス 16">
            <a:extLst>
              <a:ext uri="{FF2B5EF4-FFF2-40B4-BE49-F238E27FC236}">
                <a16:creationId xmlns:a16="http://schemas.microsoft.com/office/drawing/2014/main" id="{3BF89149-C79D-77E1-BC49-234849F0E533}"/>
              </a:ext>
            </a:extLst>
          </p:cNvPr>
          <p:cNvSpPr txBox="1"/>
          <p:nvPr/>
        </p:nvSpPr>
        <p:spPr>
          <a:xfrm>
            <a:off x="3741288" y="6024356"/>
            <a:ext cx="1303452" cy="369332"/>
          </a:xfrm>
          <a:prstGeom prst="rect">
            <a:avLst/>
          </a:prstGeom>
          <a:noFill/>
        </p:spPr>
        <p:txBody>
          <a:bodyPr wrap="square" rtlCol="0">
            <a:spAutoFit/>
          </a:bodyPr>
          <a:lstStyle/>
          <a:p>
            <a:r>
              <a:rPr kumimoji="1" lang="en-US" altLang="ja-JP" b="1" dirty="0">
                <a:solidFill>
                  <a:schemeClr val="tx2"/>
                </a:solidFill>
              </a:rPr>
              <a:t>BIM</a:t>
            </a:r>
            <a:r>
              <a:rPr kumimoji="1" lang="ja-JP" altLang="en-US" b="1" dirty="0">
                <a:solidFill>
                  <a:schemeClr val="tx2"/>
                </a:solidFill>
              </a:rPr>
              <a:t>習熟度</a:t>
            </a:r>
          </a:p>
        </p:txBody>
      </p:sp>
      <p:sp>
        <p:nvSpPr>
          <p:cNvPr id="18" name="テキスト ボックス 17">
            <a:extLst>
              <a:ext uri="{FF2B5EF4-FFF2-40B4-BE49-F238E27FC236}">
                <a16:creationId xmlns:a16="http://schemas.microsoft.com/office/drawing/2014/main" id="{E77A89E5-2CAB-D74C-C26F-9CB35A00491B}"/>
              </a:ext>
            </a:extLst>
          </p:cNvPr>
          <p:cNvSpPr txBox="1"/>
          <p:nvPr/>
        </p:nvSpPr>
        <p:spPr>
          <a:xfrm>
            <a:off x="7168175" y="6024356"/>
            <a:ext cx="1465185" cy="369332"/>
          </a:xfrm>
          <a:prstGeom prst="rect">
            <a:avLst/>
          </a:prstGeom>
          <a:noFill/>
        </p:spPr>
        <p:txBody>
          <a:bodyPr wrap="square" rtlCol="0">
            <a:spAutoFit/>
          </a:bodyPr>
          <a:lstStyle/>
          <a:p>
            <a:r>
              <a:rPr kumimoji="1" lang="en-US" altLang="ja-JP" b="1" dirty="0">
                <a:solidFill>
                  <a:schemeClr val="tx2"/>
                </a:solidFill>
              </a:rPr>
              <a:t>BIM</a:t>
            </a:r>
            <a:r>
              <a:rPr kumimoji="1" lang="ja-JP" altLang="en-US" b="1" dirty="0">
                <a:solidFill>
                  <a:schemeClr val="tx2"/>
                </a:solidFill>
              </a:rPr>
              <a:t>習熟度</a:t>
            </a:r>
          </a:p>
        </p:txBody>
      </p:sp>
      <p:sp>
        <p:nvSpPr>
          <p:cNvPr id="19" name="テキスト ボックス 18">
            <a:extLst>
              <a:ext uri="{FF2B5EF4-FFF2-40B4-BE49-F238E27FC236}">
                <a16:creationId xmlns:a16="http://schemas.microsoft.com/office/drawing/2014/main" id="{BE702983-5417-9C5A-5556-FCFA129787D7}"/>
              </a:ext>
            </a:extLst>
          </p:cNvPr>
          <p:cNvSpPr txBox="1"/>
          <p:nvPr/>
        </p:nvSpPr>
        <p:spPr>
          <a:xfrm>
            <a:off x="10609770" y="6024356"/>
            <a:ext cx="1372432" cy="369332"/>
          </a:xfrm>
          <a:prstGeom prst="rect">
            <a:avLst/>
          </a:prstGeom>
          <a:noFill/>
        </p:spPr>
        <p:txBody>
          <a:bodyPr wrap="square" rtlCol="0">
            <a:spAutoFit/>
          </a:bodyPr>
          <a:lstStyle/>
          <a:p>
            <a:r>
              <a:rPr kumimoji="1" lang="en-US" altLang="ja-JP" b="1" dirty="0">
                <a:solidFill>
                  <a:schemeClr val="tx2"/>
                </a:solidFill>
              </a:rPr>
              <a:t>BIM</a:t>
            </a:r>
            <a:r>
              <a:rPr kumimoji="1" lang="ja-JP" altLang="en-US" b="1" dirty="0">
                <a:solidFill>
                  <a:schemeClr val="tx2"/>
                </a:solidFill>
              </a:rPr>
              <a:t>習熟度</a:t>
            </a:r>
          </a:p>
        </p:txBody>
      </p:sp>
      <p:cxnSp>
        <p:nvCxnSpPr>
          <p:cNvPr id="21" name="直線コネクタ 20">
            <a:extLst>
              <a:ext uri="{FF2B5EF4-FFF2-40B4-BE49-F238E27FC236}">
                <a16:creationId xmlns:a16="http://schemas.microsoft.com/office/drawing/2014/main" id="{AB6B8423-2471-269C-1315-423B0D9430B0}"/>
              </a:ext>
            </a:extLst>
          </p:cNvPr>
          <p:cNvCxnSpPr/>
          <p:nvPr/>
        </p:nvCxnSpPr>
        <p:spPr>
          <a:xfrm>
            <a:off x="2291937" y="5081076"/>
            <a:ext cx="2257436"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494688B-BA68-85BB-00C1-011780B269D9}"/>
              </a:ext>
            </a:extLst>
          </p:cNvPr>
          <p:cNvCxnSpPr/>
          <p:nvPr/>
        </p:nvCxnSpPr>
        <p:spPr>
          <a:xfrm>
            <a:off x="5703550" y="5081076"/>
            <a:ext cx="2257436"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C2EE8D9-ADC7-E318-618F-C9656287C011}"/>
              </a:ext>
            </a:extLst>
          </p:cNvPr>
          <p:cNvCxnSpPr/>
          <p:nvPr/>
        </p:nvCxnSpPr>
        <p:spPr>
          <a:xfrm>
            <a:off x="9245794" y="5081076"/>
            <a:ext cx="2257436"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5E44F694-A2EE-324D-E268-DFDDAD0C5631}"/>
              </a:ext>
            </a:extLst>
          </p:cNvPr>
          <p:cNvSpPr txBox="1"/>
          <p:nvPr/>
        </p:nvSpPr>
        <p:spPr>
          <a:xfrm>
            <a:off x="1714318" y="4896410"/>
            <a:ext cx="655685" cy="369332"/>
          </a:xfrm>
          <a:prstGeom prst="rect">
            <a:avLst/>
          </a:prstGeom>
          <a:noFill/>
        </p:spPr>
        <p:txBody>
          <a:bodyPr wrap="square" rtlCol="0">
            <a:spAutoFit/>
          </a:bodyPr>
          <a:lstStyle/>
          <a:p>
            <a:r>
              <a:rPr kumimoji="1" lang="en-US" altLang="ja-JP" b="1" dirty="0">
                <a:solidFill>
                  <a:schemeClr val="tx2"/>
                </a:solidFill>
              </a:rPr>
              <a:t>100</a:t>
            </a:r>
            <a:endParaRPr kumimoji="1" lang="ja-JP" altLang="en-US" b="1" dirty="0">
              <a:solidFill>
                <a:schemeClr val="tx2"/>
              </a:solidFill>
            </a:endParaRPr>
          </a:p>
        </p:txBody>
      </p:sp>
      <p:sp>
        <p:nvSpPr>
          <p:cNvPr id="25" name="テキスト ボックス 24">
            <a:extLst>
              <a:ext uri="{FF2B5EF4-FFF2-40B4-BE49-F238E27FC236}">
                <a16:creationId xmlns:a16="http://schemas.microsoft.com/office/drawing/2014/main" id="{AC6856C1-9F56-4518-6F9F-15EA98A193B8}"/>
              </a:ext>
            </a:extLst>
          </p:cNvPr>
          <p:cNvSpPr txBox="1"/>
          <p:nvPr/>
        </p:nvSpPr>
        <p:spPr>
          <a:xfrm>
            <a:off x="5203684" y="4896410"/>
            <a:ext cx="655685" cy="369332"/>
          </a:xfrm>
          <a:prstGeom prst="rect">
            <a:avLst/>
          </a:prstGeom>
          <a:noFill/>
        </p:spPr>
        <p:txBody>
          <a:bodyPr wrap="square" rtlCol="0">
            <a:spAutoFit/>
          </a:bodyPr>
          <a:lstStyle/>
          <a:p>
            <a:r>
              <a:rPr kumimoji="1" lang="en-US" altLang="ja-JP" b="1" dirty="0">
                <a:solidFill>
                  <a:schemeClr val="tx2"/>
                </a:solidFill>
              </a:rPr>
              <a:t>100</a:t>
            </a:r>
            <a:endParaRPr kumimoji="1" lang="ja-JP" altLang="en-US" b="1" dirty="0">
              <a:solidFill>
                <a:schemeClr val="tx2"/>
              </a:solidFill>
            </a:endParaRPr>
          </a:p>
        </p:txBody>
      </p:sp>
      <p:sp>
        <p:nvSpPr>
          <p:cNvPr id="26" name="テキスト ボックス 25">
            <a:extLst>
              <a:ext uri="{FF2B5EF4-FFF2-40B4-BE49-F238E27FC236}">
                <a16:creationId xmlns:a16="http://schemas.microsoft.com/office/drawing/2014/main" id="{FF2A4689-7EC5-0983-7E8D-72535E54756A}"/>
              </a:ext>
            </a:extLst>
          </p:cNvPr>
          <p:cNvSpPr txBox="1"/>
          <p:nvPr/>
        </p:nvSpPr>
        <p:spPr>
          <a:xfrm>
            <a:off x="8766281" y="4896410"/>
            <a:ext cx="655685" cy="369332"/>
          </a:xfrm>
          <a:prstGeom prst="rect">
            <a:avLst/>
          </a:prstGeom>
          <a:noFill/>
        </p:spPr>
        <p:txBody>
          <a:bodyPr wrap="square" rtlCol="0">
            <a:spAutoFit/>
          </a:bodyPr>
          <a:lstStyle/>
          <a:p>
            <a:r>
              <a:rPr kumimoji="1" lang="en-US" altLang="ja-JP" b="1" dirty="0">
                <a:solidFill>
                  <a:schemeClr val="tx2"/>
                </a:solidFill>
              </a:rPr>
              <a:t>100</a:t>
            </a:r>
            <a:endParaRPr kumimoji="1" lang="ja-JP" altLang="en-US" b="1" dirty="0">
              <a:solidFill>
                <a:schemeClr val="tx2"/>
              </a:solidFill>
            </a:endParaRPr>
          </a:p>
        </p:txBody>
      </p:sp>
      <p:sp>
        <p:nvSpPr>
          <p:cNvPr id="27" name="テキスト ボックス 26">
            <a:extLst>
              <a:ext uri="{FF2B5EF4-FFF2-40B4-BE49-F238E27FC236}">
                <a16:creationId xmlns:a16="http://schemas.microsoft.com/office/drawing/2014/main" id="{67E57370-C83F-1CA4-6717-C0BEB85F23C9}"/>
              </a:ext>
            </a:extLst>
          </p:cNvPr>
          <p:cNvSpPr txBox="1"/>
          <p:nvPr/>
        </p:nvSpPr>
        <p:spPr>
          <a:xfrm>
            <a:off x="1560726" y="3839374"/>
            <a:ext cx="1303452" cy="369332"/>
          </a:xfrm>
          <a:prstGeom prst="rect">
            <a:avLst/>
          </a:prstGeom>
          <a:noFill/>
        </p:spPr>
        <p:txBody>
          <a:bodyPr wrap="square" rtlCol="0">
            <a:spAutoFit/>
          </a:bodyPr>
          <a:lstStyle/>
          <a:p>
            <a:r>
              <a:rPr kumimoji="1" lang="ja-JP" altLang="en-US" b="1" dirty="0">
                <a:solidFill>
                  <a:schemeClr val="tx2"/>
                </a:solidFill>
              </a:rPr>
              <a:t>作業効率</a:t>
            </a:r>
          </a:p>
        </p:txBody>
      </p:sp>
      <p:sp>
        <p:nvSpPr>
          <p:cNvPr id="28" name="テキスト ボックス 27">
            <a:extLst>
              <a:ext uri="{FF2B5EF4-FFF2-40B4-BE49-F238E27FC236}">
                <a16:creationId xmlns:a16="http://schemas.microsoft.com/office/drawing/2014/main" id="{F55E99AF-E19E-667A-3536-C626472FECA2}"/>
              </a:ext>
            </a:extLst>
          </p:cNvPr>
          <p:cNvSpPr txBox="1"/>
          <p:nvPr/>
        </p:nvSpPr>
        <p:spPr>
          <a:xfrm>
            <a:off x="5051824" y="3806208"/>
            <a:ext cx="1303452" cy="369332"/>
          </a:xfrm>
          <a:prstGeom prst="rect">
            <a:avLst/>
          </a:prstGeom>
          <a:noFill/>
        </p:spPr>
        <p:txBody>
          <a:bodyPr wrap="square" rtlCol="0">
            <a:spAutoFit/>
          </a:bodyPr>
          <a:lstStyle/>
          <a:p>
            <a:r>
              <a:rPr kumimoji="1" lang="ja-JP" altLang="en-US" b="1" dirty="0">
                <a:solidFill>
                  <a:schemeClr val="tx2"/>
                </a:solidFill>
              </a:rPr>
              <a:t>作業効率</a:t>
            </a:r>
          </a:p>
        </p:txBody>
      </p:sp>
      <p:sp>
        <p:nvSpPr>
          <p:cNvPr id="29" name="テキスト ボックス 28">
            <a:extLst>
              <a:ext uri="{FF2B5EF4-FFF2-40B4-BE49-F238E27FC236}">
                <a16:creationId xmlns:a16="http://schemas.microsoft.com/office/drawing/2014/main" id="{94D9D9CA-4794-CCB6-6562-C18C0410081F}"/>
              </a:ext>
            </a:extLst>
          </p:cNvPr>
          <p:cNvSpPr txBox="1"/>
          <p:nvPr/>
        </p:nvSpPr>
        <p:spPr>
          <a:xfrm>
            <a:off x="8646144" y="3837788"/>
            <a:ext cx="1303452" cy="369332"/>
          </a:xfrm>
          <a:prstGeom prst="rect">
            <a:avLst/>
          </a:prstGeom>
          <a:noFill/>
        </p:spPr>
        <p:txBody>
          <a:bodyPr wrap="square" rtlCol="0">
            <a:spAutoFit/>
          </a:bodyPr>
          <a:lstStyle/>
          <a:p>
            <a:r>
              <a:rPr kumimoji="1" lang="ja-JP" altLang="en-US" b="1" dirty="0">
                <a:solidFill>
                  <a:schemeClr val="tx2"/>
                </a:solidFill>
              </a:rPr>
              <a:t>作業効率</a:t>
            </a:r>
          </a:p>
        </p:txBody>
      </p:sp>
      <p:cxnSp>
        <p:nvCxnSpPr>
          <p:cNvPr id="31" name="直線コネクタ 30">
            <a:extLst>
              <a:ext uri="{FF2B5EF4-FFF2-40B4-BE49-F238E27FC236}">
                <a16:creationId xmlns:a16="http://schemas.microsoft.com/office/drawing/2014/main" id="{2F496500-464A-1F5D-5925-49E8A2152139}"/>
              </a:ext>
            </a:extLst>
          </p:cNvPr>
          <p:cNvCxnSpPr>
            <a:cxnSpLocks/>
          </p:cNvCxnSpPr>
          <p:nvPr/>
        </p:nvCxnSpPr>
        <p:spPr>
          <a:xfrm flipV="1">
            <a:off x="2322269" y="4549446"/>
            <a:ext cx="2192645" cy="8484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3ACCCFED-4C29-57F0-8C86-7E1730B66861}"/>
              </a:ext>
            </a:extLst>
          </p:cNvPr>
          <p:cNvCxnSpPr>
            <a:cxnSpLocks/>
          </p:cNvCxnSpPr>
          <p:nvPr/>
        </p:nvCxnSpPr>
        <p:spPr>
          <a:xfrm flipV="1">
            <a:off x="5720776" y="4754880"/>
            <a:ext cx="2179991" cy="6430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08D76759-92BB-2D0F-F733-C423AED263E4}"/>
              </a:ext>
            </a:extLst>
          </p:cNvPr>
          <p:cNvCxnSpPr>
            <a:cxnSpLocks/>
          </p:cNvCxnSpPr>
          <p:nvPr/>
        </p:nvCxnSpPr>
        <p:spPr>
          <a:xfrm flipV="1">
            <a:off x="9236169" y="5081076"/>
            <a:ext cx="1138343" cy="5269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08555B48-9619-5682-4A24-383EA3C160EC}"/>
              </a:ext>
            </a:extLst>
          </p:cNvPr>
          <p:cNvCxnSpPr>
            <a:cxnSpLocks/>
          </p:cNvCxnSpPr>
          <p:nvPr/>
        </p:nvCxnSpPr>
        <p:spPr>
          <a:xfrm>
            <a:off x="10384137" y="5081076"/>
            <a:ext cx="1128718"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吹き出し: 角を丸めた四角形 41">
            <a:extLst>
              <a:ext uri="{FF2B5EF4-FFF2-40B4-BE49-F238E27FC236}">
                <a16:creationId xmlns:a16="http://schemas.microsoft.com/office/drawing/2014/main" id="{F9544ACD-019A-9EAE-4F1D-5FB560B0AA19}"/>
              </a:ext>
            </a:extLst>
          </p:cNvPr>
          <p:cNvSpPr/>
          <p:nvPr/>
        </p:nvSpPr>
        <p:spPr>
          <a:xfrm flipH="1">
            <a:off x="35936" y="3839296"/>
            <a:ext cx="1468584" cy="2668979"/>
          </a:xfrm>
          <a:prstGeom prst="wedgeRoundRectCallout">
            <a:avLst>
              <a:gd name="adj1" fmla="val -61906"/>
              <a:gd name="adj2" fmla="val -684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ndParaRPr>
          </a:p>
        </p:txBody>
      </p:sp>
      <p:sp>
        <p:nvSpPr>
          <p:cNvPr id="43" name="テキスト ボックス 42">
            <a:extLst>
              <a:ext uri="{FF2B5EF4-FFF2-40B4-BE49-F238E27FC236}">
                <a16:creationId xmlns:a16="http://schemas.microsoft.com/office/drawing/2014/main" id="{D8E11E05-F457-E034-86A8-D2D298480ED5}"/>
              </a:ext>
            </a:extLst>
          </p:cNvPr>
          <p:cNvSpPr txBox="1"/>
          <p:nvPr/>
        </p:nvSpPr>
        <p:spPr>
          <a:xfrm>
            <a:off x="100814" y="4015285"/>
            <a:ext cx="1338828" cy="2492990"/>
          </a:xfrm>
          <a:prstGeom prst="rect">
            <a:avLst/>
          </a:prstGeom>
          <a:noFill/>
        </p:spPr>
        <p:txBody>
          <a:bodyPr wrap="none" rtlCol="0">
            <a:spAutoFit/>
          </a:bodyPr>
          <a:lstStyle/>
          <a:p>
            <a:r>
              <a:rPr kumimoji="1" lang="ja-JP" altLang="en-US" b="1" dirty="0"/>
              <a:t>２次元</a:t>
            </a:r>
            <a:r>
              <a:rPr kumimoji="1" lang="en-US" altLang="ja-JP" b="1" dirty="0"/>
              <a:t>CAD</a:t>
            </a:r>
          </a:p>
          <a:p>
            <a:r>
              <a:rPr kumimoji="1" lang="ja-JP" altLang="en-US" b="1" dirty="0"/>
              <a:t>による</a:t>
            </a:r>
          </a:p>
          <a:p>
            <a:r>
              <a:rPr kumimoji="1" lang="ja-JP" altLang="en-US" b="1" dirty="0"/>
              <a:t>作業効率を</a:t>
            </a:r>
            <a:endParaRPr kumimoji="1" lang="en-US" altLang="ja-JP" b="1" dirty="0"/>
          </a:p>
          <a:p>
            <a:r>
              <a:rPr kumimoji="1" lang="en-US" altLang="ja-JP" b="1" dirty="0"/>
              <a:t>100</a:t>
            </a:r>
            <a:r>
              <a:rPr kumimoji="1" lang="ja-JP" altLang="en-US" b="1" dirty="0"/>
              <a:t>とした</a:t>
            </a:r>
            <a:endParaRPr kumimoji="1" lang="en-US" altLang="ja-JP" b="1" dirty="0"/>
          </a:p>
          <a:p>
            <a:r>
              <a:rPr kumimoji="1" lang="ja-JP" altLang="en-US" b="1" dirty="0"/>
              <a:t>場合</a:t>
            </a:r>
            <a:endParaRPr kumimoji="1" lang="en-US" altLang="ja-JP" b="1" dirty="0"/>
          </a:p>
          <a:p>
            <a:endParaRPr kumimoji="1" lang="en-US" altLang="ja-JP" b="1" dirty="0"/>
          </a:p>
          <a:p>
            <a:r>
              <a:rPr kumimoji="1" lang="en-US" altLang="ja-JP" sz="1600" b="1" dirty="0">
                <a:solidFill>
                  <a:srgbClr val="FF0000"/>
                </a:solidFill>
              </a:rPr>
              <a:t>※</a:t>
            </a:r>
            <a:r>
              <a:rPr kumimoji="1" lang="ja-JP" altLang="en-US" sz="1600" b="1" dirty="0">
                <a:solidFill>
                  <a:srgbClr val="FF0000"/>
                </a:solidFill>
              </a:rPr>
              <a:t>習熟者の</a:t>
            </a:r>
            <a:endParaRPr kumimoji="1" lang="en-US" altLang="ja-JP" sz="1600" b="1" dirty="0">
              <a:solidFill>
                <a:srgbClr val="FF0000"/>
              </a:solidFill>
            </a:endParaRPr>
          </a:p>
          <a:p>
            <a:r>
              <a:rPr kumimoji="1" lang="ja-JP" altLang="en-US" sz="1600" b="1" dirty="0">
                <a:solidFill>
                  <a:srgbClr val="FF0000"/>
                </a:solidFill>
              </a:rPr>
              <a:t>感覚による</a:t>
            </a:r>
            <a:endParaRPr kumimoji="1" lang="en-US" altLang="ja-JP" sz="1600" b="1" dirty="0">
              <a:solidFill>
                <a:srgbClr val="FF0000"/>
              </a:solidFill>
            </a:endParaRPr>
          </a:p>
          <a:p>
            <a:r>
              <a:rPr kumimoji="1" lang="ja-JP" altLang="en-US" sz="1600" b="1" dirty="0">
                <a:solidFill>
                  <a:srgbClr val="FF0000"/>
                </a:solidFill>
              </a:rPr>
              <a:t>イメージ</a:t>
            </a:r>
          </a:p>
        </p:txBody>
      </p:sp>
      <p:pic>
        <p:nvPicPr>
          <p:cNvPr id="3" name="ダウンロード - 2025-11-10T111838.227">
            <a:hlinkClick r:id="" action="ppaction://media"/>
            <a:extLst>
              <a:ext uri="{FF2B5EF4-FFF2-40B4-BE49-F238E27FC236}">
                <a16:creationId xmlns:a16="http://schemas.microsoft.com/office/drawing/2014/main" id="{2A645C15-5BF4-C48D-6226-BBCA4C9A86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5986" y="266362"/>
            <a:ext cx="609600" cy="609600"/>
          </a:xfrm>
          <a:prstGeom prst="rect">
            <a:avLst/>
          </a:prstGeom>
        </p:spPr>
      </p:pic>
    </p:spTree>
    <p:extLst>
      <p:ext uri="{BB962C8B-B14F-4D97-AF65-F5344CB8AC3E}">
        <p14:creationId xmlns:p14="http://schemas.microsoft.com/office/powerpoint/2010/main" val="1260548891"/>
      </p:ext>
    </p:extLst>
  </p:cSld>
  <p:clrMapOvr>
    <a:masterClrMapping/>
  </p:clrMapOvr>
  <mc:AlternateContent xmlns:mc="http://schemas.openxmlformats.org/markup-compatibility/2006" xmlns:p14="http://schemas.microsoft.com/office/powerpoint/2010/main">
    <mc:Choice Requires="p14">
      <p:transition spd="slow" p14:dur="2000" advTm="56655"/>
    </mc:Choice>
    <mc:Fallback xmlns="">
      <p:transition spd="slow" advTm="56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 objId="3"/>
        <p14:stopEvt time="54511"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47508" y="492464"/>
            <a:ext cx="11296983"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本動画のコンテンツ</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12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１．</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図面審査の位置づけ、ねらい</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2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２．</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図面審査のコンセプト、基本的な仕組み</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2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３．設計者にとってのメリット</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2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４．「</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図面審査」導入のヒント</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2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５．申告書作成のポイント</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2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６．</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設計の留意点など</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3" name="ダウンロード (65)">
            <a:hlinkClick r:id="" action="ppaction://media"/>
            <a:extLst>
              <a:ext uri="{FF2B5EF4-FFF2-40B4-BE49-F238E27FC236}">
                <a16:creationId xmlns:a16="http://schemas.microsoft.com/office/drawing/2014/main" id="{250C6D79-32BA-EA88-1EF2-A5A0363660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7225" y="187664"/>
            <a:ext cx="609600" cy="609600"/>
          </a:xfrm>
          <a:prstGeom prst="rect">
            <a:avLst/>
          </a:prstGeom>
        </p:spPr>
      </p:pic>
    </p:spTree>
    <p:extLst>
      <p:ext uri="{BB962C8B-B14F-4D97-AF65-F5344CB8AC3E}">
        <p14:creationId xmlns:p14="http://schemas.microsoft.com/office/powerpoint/2010/main" val="3082312626"/>
      </p:ext>
    </p:extLst>
  </p:cSld>
  <p:clrMapOvr>
    <a:masterClrMapping/>
  </p:clrMapOvr>
  <mc:AlternateContent xmlns:mc="http://schemas.openxmlformats.org/markup-compatibility/2006" xmlns:p14="http://schemas.microsoft.com/office/powerpoint/2010/main">
    <mc:Choice Requires="p14">
      <p:transition spd="slow" p14:dur="2000" advTm="28375"/>
    </mc:Choice>
    <mc:Fallback xmlns="">
      <p:transition spd="slow" advTm="28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 objId="3"/>
        <p14:stopEvt time="25751"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25BE9967-77DB-3DDE-E4DC-E59285EECF94}"/>
              </a:ext>
            </a:extLst>
          </p:cNvPr>
          <p:cNvSpPr txBox="1">
            <a:spLocks/>
          </p:cNvSpPr>
          <p:nvPr/>
        </p:nvSpPr>
        <p:spPr>
          <a:xfrm>
            <a:off x="206940" y="377067"/>
            <a:ext cx="11776513"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設計に特有の留意点</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solidFill>
                <a:schemeClr val="accent1"/>
              </a:solidFill>
              <a:latin typeface="HG丸ｺﾞｼｯｸM-PRO" panose="020F0600000000000000" pitchFamily="50" charset="-128"/>
              <a:ea typeface="HG丸ｺﾞｼｯｸM-PRO" panose="020F0600000000000000" pitchFamily="50" charset="-128"/>
            </a:endParaRPr>
          </a:p>
          <a:p>
            <a:pPr marL="0" indent="0">
              <a:lnSpc>
                <a:spcPts val="3500"/>
              </a:lnSpc>
              <a:buNone/>
            </a:pPr>
            <a:r>
              <a:rPr kumimoji="1" lang="ja-JP" altLang="en-US" sz="2400" b="1" dirty="0">
                <a:latin typeface="HG丸ｺﾞｼｯｸM-PRO" panose="020F0600000000000000" pitchFamily="50" charset="-128"/>
                <a:ea typeface="HG丸ｺﾞｼｯｸM-PRO" panose="020F0600000000000000" pitchFamily="50" charset="-128"/>
              </a:rPr>
              <a:t>〇</a:t>
            </a:r>
            <a:r>
              <a:rPr kumimoji="1" lang="en-US" altLang="ja-JP" sz="2400" b="1" dirty="0">
                <a:latin typeface="HG丸ｺﾞｼｯｸM-PRO" panose="020F0600000000000000" pitchFamily="50" charset="-128"/>
                <a:ea typeface="HG丸ｺﾞｼｯｸM-PRO" panose="020F0600000000000000" pitchFamily="50" charset="-128"/>
              </a:rPr>
              <a:t>BIM</a:t>
            </a:r>
            <a:r>
              <a:rPr kumimoji="1" lang="ja-JP" altLang="en-US" sz="2400" b="1" dirty="0">
                <a:latin typeface="HG丸ｺﾞｼｯｸM-PRO" panose="020F0600000000000000" pitchFamily="50" charset="-128"/>
                <a:ea typeface="HG丸ｺﾞｼｯｸM-PRO" panose="020F0600000000000000" pitchFamily="50" charset="-128"/>
              </a:rPr>
              <a:t>を用いるか否かによらず、設計図書に誤謬が生じさせないようにしなければならないが、仮に申告の対象箇所に誤謬があった場合、そこに審査段階のチェックが働かないため、</a:t>
            </a:r>
            <a:r>
              <a:rPr kumimoji="1" lang="en-US" altLang="ja-JP" sz="2400" b="1" dirty="0">
                <a:latin typeface="HG丸ｺﾞｼｯｸM-PRO" panose="020F0600000000000000" pitchFamily="50" charset="-128"/>
                <a:ea typeface="HG丸ｺﾞｼｯｸM-PRO" panose="020F0600000000000000" pitchFamily="50" charset="-128"/>
              </a:rPr>
              <a:t>BIM</a:t>
            </a:r>
            <a:r>
              <a:rPr kumimoji="1" lang="ja-JP" altLang="en-US" sz="2400" b="1" dirty="0">
                <a:latin typeface="HG丸ｺﾞｼｯｸM-PRO" panose="020F0600000000000000" pitchFamily="50" charset="-128"/>
                <a:ea typeface="HG丸ｺﾞｼｯｸM-PRO" panose="020F0600000000000000" pitchFamily="50" charset="-128"/>
              </a:rPr>
              <a:t>図面審査では特に注意が必要。</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lnSpc>
                <a:spcPts val="3500"/>
              </a:lnSpc>
              <a:buNone/>
            </a:pPr>
            <a:r>
              <a:rPr kumimoji="1" lang="ja-JP" altLang="en-US" sz="2400" b="1" dirty="0">
                <a:latin typeface="HG丸ｺﾞｼｯｸM-PRO" panose="020F0600000000000000" pitchFamily="50" charset="-128"/>
                <a:ea typeface="HG丸ｺﾞｼｯｸM-PRO" panose="020F0600000000000000" pitchFamily="50" charset="-128"/>
              </a:rPr>
              <a:t>〇ここでは、</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誤謬の発生リスクを極力低減</a:t>
            </a:r>
            <a:r>
              <a:rPr kumimoji="1" lang="ja-JP" altLang="en-US" sz="2400" b="1" dirty="0">
                <a:latin typeface="HG丸ｺﾞｼｯｸM-PRO" panose="020F0600000000000000" pitchFamily="50" charset="-128"/>
                <a:ea typeface="HG丸ｺﾞｼｯｸM-PRO" panose="020F0600000000000000" pitchFamily="50" charset="-128"/>
              </a:rPr>
              <a:t>させることを目的として、</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BIM</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設計に特有の留意点の一部を挙げる。</a:t>
            </a:r>
            <a:endParaRPr kumimoji="1" lang="en-US" altLang="ja-JP" sz="24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ct val="100000"/>
              </a:lnSpc>
              <a:buNone/>
            </a:pPr>
            <a:endParaRPr kumimoji="1" lang="en-US" altLang="ja-JP" sz="800" b="1" dirty="0">
              <a:solidFill>
                <a:srgbClr val="FF0000"/>
              </a:solidFill>
              <a:latin typeface="HG丸ｺﾞｼｯｸM-PRO" panose="020F0600000000000000" pitchFamily="50" charset="-128"/>
              <a:ea typeface="HG丸ｺﾞｼｯｸM-PRO" panose="020F0600000000000000" pitchFamily="50" charset="-128"/>
            </a:endParaRPr>
          </a:p>
          <a:p>
            <a:pPr marL="0" indent="0">
              <a:lnSpc>
                <a:spcPts val="1700"/>
              </a:lnSpc>
              <a:buNone/>
            </a:pPr>
            <a:r>
              <a:rPr kumimoji="1" lang="ja-JP" altLang="en-US" sz="2000" b="1" dirty="0">
                <a:latin typeface="HG丸ｺﾞｼｯｸM-PRO" panose="020F0600000000000000" pitchFamily="50" charset="-128"/>
                <a:ea typeface="HG丸ｺﾞｼｯｸM-PRO" panose="020F0600000000000000" pitchFamily="50" charset="-128"/>
              </a:rPr>
              <a:t>　</a:t>
            </a: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①２次元加筆した線分、記号、文字など「</a:t>
            </a:r>
            <a:r>
              <a:rPr kumimoji="1" lang="en-US" altLang="ja-JP" sz="2000" b="1" dirty="0">
                <a:solidFill>
                  <a:srgbClr val="0070C0"/>
                </a:solidFill>
                <a:latin typeface="HG丸ｺﾞｼｯｸM-PRO" panose="020F0600000000000000" pitchFamily="50" charset="-128"/>
                <a:ea typeface="HG丸ｺﾞｼｯｸM-PRO" panose="020F0600000000000000" pitchFamily="50" charset="-128"/>
              </a:rPr>
              <a:t>BIM</a:t>
            </a: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モデルと連動しない箇所」は、</a:t>
            </a:r>
            <a:r>
              <a:rPr kumimoji="1" lang="en-US" altLang="ja-JP" sz="2000" b="1" dirty="0">
                <a:solidFill>
                  <a:srgbClr val="0070C0"/>
                </a:solidFill>
                <a:latin typeface="HG丸ｺﾞｼｯｸM-PRO" panose="020F0600000000000000" pitchFamily="50" charset="-128"/>
                <a:ea typeface="HG丸ｺﾞｼｯｸM-PRO" panose="020F0600000000000000" pitchFamily="50" charset="-128"/>
              </a:rPr>
              <a:t>BIM</a:t>
            </a: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モデルを修正し</a:t>
            </a:r>
            <a:endParaRPr kumimoji="1" lang="en-US" altLang="ja-JP" sz="2000" b="1" dirty="0">
              <a:solidFill>
                <a:srgbClr val="0070C0"/>
              </a:solidFill>
              <a:latin typeface="HG丸ｺﾞｼｯｸM-PRO" panose="020F0600000000000000" pitchFamily="50" charset="-128"/>
              <a:ea typeface="HG丸ｺﾞｼｯｸM-PRO" panose="020F0600000000000000" pitchFamily="50" charset="-128"/>
            </a:endParaRPr>
          </a:p>
          <a:p>
            <a:pPr marL="0" indent="0">
              <a:lnSpc>
                <a:spcPts val="1700"/>
              </a:lnSpc>
              <a:buNone/>
            </a:pP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　　ても自動では修正されないため、そういった箇所が判別できるようにしておく。　</a:t>
            </a:r>
            <a:endParaRPr kumimoji="1" lang="en-US" altLang="ja-JP" sz="2000" b="1" dirty="0">
              <a:solidFill>
                <a:srgbClr val="0070C0"/>
              </a:solidFill>
              <a:latin typeface="HG丸ｺﾞｼｯｸM-PRO" panose="020F0600000000000000" pitchFamily="50" charset="-128"/>
              <a:ea typeface="HG丸ｺﾞｼｯｸM-PRO" panose="020F0600000000000000" pitchFamily="50" charset="-128"/>
            </a:endParaRPr>
          </a:p>
          <a:p>
            <a:pPr marL="0" indent="0">
              <a:lnSpc>
                <a:spcPct val="100000"/>
              </a:lnSpc>
              <a:buNone/>
            </a:pPr>
            <a:endParaRPr kumimoji="1" lang="en-US" altLang="ja-JP" sz="800" b="1" dirty="0">
              <a:solidFill>
                <a:srgbClr val="0070C0"/>
              </a:solidFill>
              <a:latin typeface="HG丸ｺﾞｼｯｸM-PRO" panose="020F0600000000000000" pitchFamily="50" charset="-128"/>
              <a:ea typeface="HG丸ｺﾞｼｯｸM-PRO" panose="020F0600000000000000" pitchFamily="50" charset="-128"/>
            </a:endParaRPr>
          </a:p>
          <a:p>
            <a:pPr marL="0" indent="0">
              <a:lnSpc>
                <a:spcPts val="1700"/>
              </a:lnSpc>
              <a:buNone/>
            </a:pP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　②断面位置の設定ミスにより「高窓」が</a:t>
            </a:r>
            <a:r>
              <a:rPr kumimoji="1" lang="en-US" altLang="ja-JP" sz="2000" b="1" dirty="0">
                <a:solidFill>
                  <a:srgbClr val="0070C0"/>
                </a:solidFill>
                <a:latin typeface="HG丸ｺﾞｼｯｸM-PRO" panose="020F0600000000000000" pitchFamily="50" charset="-128"/>
                <a:ea typeface="HG丸ｺﾞｼｯｸM-PRO" panose="020F0600000000000000" pitchFamily="50" charset="-128"/>
              </a:rPr>
              <a:t>BIM</a:t>
            </a: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モデルの水平断面に現れないケースなど、</a:t>
            </a:r>
            <a:r>
              <a:rPr kumimoji="1" lang="en-US" altLang="ja-JP" sz="2000" b="1" dirty="0">
                <a:solidFill>
                  <a:srgbClr val="0070C0"/>
                </a:solidFill>
                <a:latin typeface="HG丸ｺﾞｼｯｸM-PRO" panose="020F0600000000000000" pitchFamily="50" charset="-128"/>
                <a:ea typeface="HG丸ｺﾞｼｯｸM-PRO" panose="020F0600000000000000" pitchFamily="50" charset="-128"/>
              </a:rPr>
              <a:t>BIM</a:t>
            </a: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モデル</a:t>
            </a:r>
            <a:endParaRPr kumimoji="1" lang="en-US" altLang="ja-JP" sz="2000" b="1" dirty="0">
              <a:solidFill>
                <a:srgbClr val="0070C0"/>
              </a:solidFill>
              <a:latin typeface="HG丸ｺﾞｼｯｸM-PRO" panose="020F0600000000000000" pitchFamily="50" charset="-128"/>
              <a:ea typeface="HG丸ｺﾞｼｯｸM-PRO" panose="020F0600000000000000" pitchFamily="50" charset="-128"/>
            </a:endParaRPr>
          </a:p>
          <a:p>
            <a:pPr marL="0" indent="0">
              <a:lnSpc>
                <a:spcPts val="1700"/>
              </a:lnSpc>
              <a:buNone/>
            </a:pP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　　が適切でも</a:t>
            </a:r>
            <a:r>
              <a:rPr kumimoji="1" lang="en-US" altLang="ja-JP" sz="2000" b="1" dirty="0">
                <a:solidFill>
                  <a:srgbClr val="0070C0"/>
                </a:solidFill>
                <a:latin typeface="HG丸ｺﾞｼｯｸM-PRO" panose="020F0600000000000000" pitchFamily="50" charset="-128"/>
                <a:ea typeface="HG丸ｺﾞｼｯｸM-PRO" panose="020F0600000000000000" pitchFamily="50" charset="-128"/>
              </a:rPr>
              <a:t>BIM</a:t>
            </a: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ソフトの作図表現設定にミスがあると意図した図面にならない場合がある。</a:t>
            </a:r>
            <a:endParaRPr kumimoji="1" lang="en-US" altLang="ja-JP" sz="2000" b="1" dirty="0">
              <a:solidFill>
                <a:srgbClr val="0070C0"/>
              </a:solidFill>
              <a:latin typeface="HG丸ｺﾞｼｯｸM-PRO" panose="020F0600000000000000" pitchFamily="50" charset="-128"/>
              <a:ea typeface="HG丸ｺﾞｼｯｸM-PRO" panose="020F0600000000000000" pitchFamily="50" charset="-128"/>
            </a:endParaRPr>
          </a:p>
          <a:p>
            <a:pPr marL="0" indent="0">
              <a:lnSpc>
                <a:spcPts val="800"/>
              </a:lnSpc>
              <a:buNone/>
            </a:pPr>
            <a:r>
              <a:rPr kumimoji="1" lang="ja-JP" altLang="en-US" sz="800" b="1" dirty="0">
                <a:solidFill>
                  <a:srgbClr val="0070C0"/>
                </a:solidFill>
                <a:latin typeface="HG丸ｺﾞｼｯｸM-PRO" panose="020F0600000000000000" pitchFamily="50" charset="-128"/>
                <a:ea typeface="HG丸ｺﾞｼｯｸM-PRO" panose="020F0600000000000000" pitchFamily="50" charset="-128"/>
              </a:rPr>
              <a:t>　　</a:t>
            </a:r>
            <a:endParaRPr kumimoji="1" lang="en-US" altLang="ja-JP" sz="800" b="1" dirty="0">
              <a:solidFill>
                <a:srgbClr val="0070C0"/>
              </a:solidFill>
              <a:latin typeface="HG丸ｺﾞｼｯｸM-PRO" panose="020F0600000000000000" pitchFamily="50" charset="-128"/>
              <a:ea typeface="HG丸ｺﾞｼｯｸM-PRO" panose="020F0600000000000000" pitchFamily="50" charset="-128"/>
            </a:endParaRPr>
          </a:p>
          <a:p>
            <a:pPr marL="0" indent="0">
              <a:lnSpc>
                <a:spcPts val="1700"/>
              </a:lnSpc>
              <a:buNone/>
            </a:pP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　③</a:t>
            </a:r>
            <a:r>
              <a:rPr kumimoji="1" lang="en-US" altLang="ja-JP" sz="2000" b="1" dirty="0">
                <a:solidFill>
                  <a:srgbClr val="0070C0"/>
                </a:solidFill>
                <a:latin typeface="HG丸ｺﾞｼｯｸM-PRO" panose="020F0600000000000000" pitchFamily="50" charset="-128"/>
                <a:ea typeface="HG丸ｺﾞｼｯｸM-PRO" panose="020F0600000000000000" pitchFamily="50" charset="-128"/>
              </a:rPr>
              <a:t>BIM</a:t>
            </a: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ソフトでは作業環境をカスタマイズできるため、作業環境の設定内容を十分把握していない</a:t>
            </a:r>
            <a:endParaRPr kumimoji="1" lang="en-US" altLang="ja-JP" sz="2000" b="1" dirty="0">
              <a:solidFill>
                <a:srgbClr val="0070C0"/>
              </a:solidFill>
              <a:latin typeface="HG丸ｺﾞｼｯｸM-PRO" panose="020F0600000000000000" pitchFamily="50" charset="-128"/>
              <a:ea typeface="HG丸ｺﾞｼｯｸM-PRO" panose="020F0600000000000000" pitchFamily="50" charset="-128"/>
            </a:endParaRPr>
          </a:p>
          <a:p>
            <a:pPr marL="0" indent="0">
              <a:lnSpc>
                <a:spcPts val="1700"/>
              </a:lnSpc>
              <a:buNone/>
            </a:pPr>
            <a:r>
              <a:rPr kumimoji="1" lang="ja-JP" altLang="en-US" sz="2000" b="1" dirty="0">
                <a:solidFill>
                  <a:srgbClr val="0070C0"/>
                </a:solidFill>
                <a:latin typeface="HG丸ｺﾞｼｯｸM-PRO" panose="020F0600000000000000" pitchFamily="50" charset="-128"/>
                <a:ea typeface="HG丸ｺﾞｼｯｸM-PRO" panose="020F0600000000000000" pitchFamily="50" charset="-128"/>
              </a:rPr>
              <a:t>　　と意図しない自動入力などによるミスを誘発する場合がある。</a:t>
            </a:r>
            <a:endParaRPr kumimoji="1" lang="en-US" altLang="ja-JP" sz="2000" b="1" dirty="0">
              <a:solidFill>
                <a:srgbClr val="0070C0"/>
              </a:solidFill>
              <a:latin typeface="HG丸ｺﾞｼｯｸM-PRO" panose="020F0600000000000000" pitchFamily="50" charset="-128"/>
              <a:ea typeface="HG丸ｺﾞｼｯｸM-PRO" panose="020F0600000000000000" pitchFamily="50" charset="-128"/>
            </a:endParaRPr>
          </a:p>
          <a:p>
            <a:pPr marL="0" indent="0">
              <a:lnSpc>
                <a:spcPct val="150000"/>
              </a:lnSpc>
              <a:buNone/>
            </a:pP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lnSpc>
                <a:spcPct val="150000"/>
              </a:lnSpc>
              <a:buNone/>
            </a:pPr>
            <a:r>
              <a:rPr kumimoji="1" lang="ja-JP" altLang="en-US" sz="2000" b="1" dirty="0">
                <a:latin typeface="HG丸ｺﾞｼｯｸM-PRO" panose="020F0600000000000000" pitchFamily="50" charset="-128"/>
                <a:ea typeface="HG丸ｺﾞｼｯｸM-PRO" panose="020F0600000000000000" pitchFamily="50" charset="-128"/>
              </a:rPr>
              <a:t>　</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3" name="ダウンロード (99)">
            <a:hlinkClick r:id="" action="ppaction://media"/>
            <a:extLst>
              <a:ext uri="{FF2B5EF4-FFF2-40B4-BE49-F238E27FC236}">
                <a16:creationId xmlns:a16="http://schemas.microsoft.com/office/drawing/2014/main" id="{C80C37D9-0A14-BC3F-19E7-3AD9B64E3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6851" y="265497"/>
            <a:ext cx="609600" cy="609600"/>
          </a:xfrm>
          <a:prstGeom prst="rect">
            <a:avLst/>
          </a:prstGeom>
        </p:spPr>
      </p:pic>
    </p:spTree>
    <p:extLst>
      <p:ext uri="{BB962C8B-B14F-4D97-AF65-F5344CB8AC3E}">
        <p14:creationId xmlns:p14="http://schemas.microsoft.com/office/powerpoint/2010/main" val="3141906852"/>
      </p:ext>
    </p:extLst>
  </p:cSld>
  <p:clrMapOvr>
    <a:masterClrMapping/>
  </p:clrMapOvr>
  <mc:AlternateContent xmlns:mc="http://schemas.openxmlformats.org/markup-compatibility/2006" xmlns:p14="http://schemas.microsoft.com/office/powerpoint/2010/main">
    <mc:Choice Requires="p14">
      <p:transition spd="slow" p14:dur="2000" advTm="83086"/>
    </mc:Choice>
    <mc:Fallback xmlns="">
      <p:transition spd="slow" advTm="83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 objId="3"/>
        <p14:stopEvt time="80871" objId="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47508" y="492464"/>
            <a:ext cx="11296983"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3200" b="1" dirty="0">
                <a:latin typeface="HG丸ｺﾞｼｯｸM-PRO" panose="020F0600000000000000" pitchFamily="50" charset="-128"/>
                <a:ea typeface="HG丸ｺﾞｼｯｸM-PRO" panose="020F0600000000000000" pitchFamily="50" charset="-128"/>
              </a:rPr>
              <a:t>（参考）</a:t>
            </a:r>
            <a:r>
              <a:rPr kumimoji="1" lang="en-US" altLang="ja-JP" sz="3200" b="1" dirty="0">
                <a:latin typeface="HG丸ｺﾞｼｯｸM-PRO" panose="020F0600000000000000" pitchFamily="50" charset="-128"/>
                <a:ea typeface="HG丸ｺﾞｼｯｸM-PRO" panose="020F0600000000000000" pitchFamily="50" charset="-128"/>
              </a:rPr>
              <a:t>BIM</a:t>
            </a:r>
            <a:r>
              <a:rPr kumimoji="1" lang="ja-JP" altLang="en-US" sz="3200" b="1" dirty="0">
                <a:latin typeface="HG丸ｺﾞｼｯｸM-PRO" panose="020F0600000000000000" pitchFamily="50" charset="-128"/>
                <a:ea typeface="HG丸ｺﾞｼｯｸM-PRO" panose="020F0600000000000000" pitchFamily="50" charset="-128"/>
              </a:rPr>
              <a:t>図面審査の支援ツール</a:t>
            </a:r>
            <a:endParaRPr kumimoji="1" lang="en-US" altLang="ja-JP" sz="32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3" name="correct_answer3">
            <a:hlinkClick r:id="" action="ppaction://media"/>
            <a:extLst>
              <a:ext uri="{FF2B5EF4-FFF2-40B4-BE49-F238E27FC236}">
                <a16:creationId xmlns:a16="http://schemas.microsoft.com/office/drawing/2014/main" id="{01918FAC-1DBF-D8BA-1BCA-B86855AB7F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71180234"/>
      </p:ext>
    </p:extLst>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 objId="3"/>
        <p14:stopEvt time="2471" objId="3"/>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53307C41-A668-AEC4-4B13-03E798646B6D}"/>
              </a:ext>
            </a:extLst>
          </p:cNvPr>
          <p:cNvSpPr txBox="1">
            <a:spLocks/>
          </p:cNvSpPr>
          <p:nvPr/>
        </p:nvSpPr>
        <p:spPr>
          <a:xfrm>
            <a:off x="419075" y="188534"/>
            <a:ext cx="11554752" cy="629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図面審査の支援ツール</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3AD5CFAE-1DBB-DFA6-4436-CC913754C699}"/>
              </a:ext>
            </a:extLst>
          </p:cNvPr>
          <p:cNvSpPr txBox="1"/>
          <p:nvPr/>
        </p:nvSpPr>
        <p:spPr>
          <a:xfrm>
            <a:off x="286665" y="787336"/>
            <a:ext cx="11687162" cy="4812536"/>
          </a:xfrm>
          <a:prstGeom prst="rect">
            <a:avLst/>
          </a:prstGeom>
          <a:noFill/>
        </p:spPr>
        <p:txBody>
          <a:bodyPr wrap="square" rtlCol="0">
            <a:spAutoFit/>
          </a:bodyPr>
          <a:lstStyle/>
          <a:p>
            <a:pPr indent="149860" algn="l">
              <a:lnSpc>
                <a:spcPts val="2400"/>
              </a:lnSpc>
              <a:spcAft>
                <a:spcPts val="750"/>
              </a:spcAft>
            </a:pPr>
            <a:r>
              <a:rPr lang="en-US" altLang="ja-JP" sz="2600" kern="0" spc="15" dirty="0">
                <a:solidFill>
                  <a:srgbClr val="222222"/>
                </a:solidFill>
                <a:effectLst/>
                <a:latin typeface="Open Sans" panose="020B0606030504020204" pitchFamily="34" charset="0"/>
                <a:ea typeface="ＭＳ Ｐゴシック" panose="020B0600070205080204" pitchFamily="50" charset="-128"/>
                <a:cs typeface="Times New Roman" panose="02020603050405020304" pitchFamily="18" charset="0"/>
              </a:rPr>
              <a:t>BIM</a:t>
            </a:r>
            <a:r>
              <a:rPr lang="ja-JP"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ライブラリ技術研究組合（</a:t>
            </a:r>
            <a:r>
              <a:rPr lang="en-US" altLang="ja-JP" sz="2600" kern="0" spc="15" dirty="0">
                <a:solidFill>
                  <a:srgbClr val="222222"/>
                </a:solidFill>
                <a:effectLst/>
                <a:latin typeface="Open Sans" panose="020B0606030504020204" pitchFamily="34" charset="0"/>
                <a:ea typeface="ＭＳ Ｐゴシック" panose="020B0600070205080204" pitchFamily="50" charset="-128"/>
                <a:cs typeface="Times New Roman" panose="02020603050405020304" pitchFamily="18" charset="0"/>
              </a:rPr>
              <a:t>BLCJ</a:t>
            </a:r>
            <a:r>
              <a:rPr lang="ja-JP"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）では、</a:t>
            </a:r>
            <a:r>
              <a:rPr lang="en-US" altLang="ja-JP" sz="2600" kern="0" spc="15" dirty="0">
                <a:solidFill>
                  <a:srgbClr val="222222"/>
                </a:solidFill>
                <a:effectLst/>
                <a:latin typeface="Open Sans" panose="020B0606030504020204" pitchFamily="34" charset="0"/>
                <a:ea typeface="ＭＳ Ｐゴシック" panose="020B0600070205080204" pitchFamily="50" charset="-128"/>
                <a:cs typeface="Times New Roman" panose="02020603050405020304" pitchFamily="18" charset="0"/>
              </a:rPr>
              <a:t>BIM</a:t>
            </a:r>
            <a:r>
              <a:rPr lang="ja-JP"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図面審査</a:t>
            </a: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に取り組む</a:t>
            </a:r>
            <a:r>
              <a:rPr lang="ja-JP"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設計者等</a:t>
            </a: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に</a:t>
            </a:r>
            <a:endParaRPr lang="en-US"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endParaRPr>
          </a:p>
          <a:p>
            <a:pPr indent="149860" algn="l">
              <a:lnSpc>
                <a:spcPts val="2400"/>
              </a:lnSpc>
              <a:spcAft>
                <a:spcPts val="750"/>
              </a:spcAft>
            </a:pP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向けて</a:t>
            </a:r>
            <a:r>
              <a:rPr lang="ja-JP"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a:t>
            </a: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次の資料をホームページ上</a:t>
            </a:r>
            <a:r>
              <a:rPr lang="ja-JP" altLang="en-US" sz="2600" kern="0" spc="15" dirty="0">
                <a:solidFill>
                  <a:srgbClr val="222222"/>
                </a:solidFill>
                <a:latin typeface="Open Sans" panose="020B0606030504020204" pitchFamily="34" charset="0"/>
                <a:ea typeface="ＭＳ Ｐゴシック" panose="020B0600070205080204" pitchFamily="50" charset="-128"/>
                <a:cs typeface="Open Sans" panose="020B0606030504020204" pitchFamily="34" charset="0"/>
              </a:rPr>
              <a:t>（</a:t>
            </a:r>
            <a:r>
              <a:rPr lang="en-US" altLang="ja-JP" sz="2600" kern="0" spc="15" dirty="0">
                <a:solidFill>
                  <a:srgbClr val="222222"/>
                </a:solidFill>
                <a:latin typeface="Open Sans" panose="020B0606030504020204" pitchFamily="34" charset="0"/>
                <a:ea typeface="ＭＳ Ｐゴシック" panose="020B0600070205080204" pitchFamily="50" charset="-128"/>
                <a:cs typeface="Open Sans" panose="020B0606030504020204" pitchFamily="34" charset="0"/>
                <a:hlinkClick r:id="rId5"/>
              </a:rPr>
              <a:t>https://blcj.or.jp/sample_form/</a:t>
            </a:r>
            <a:r>
              <a:rPr lang="ja-JP" altLang="en-US" sz="2600" kern="0" spc="15" dirty="0">
                <a:solidFill>
                  <a:srgbClr val="222222"/>
                </a:solidFill>
                <a:latin typeface="Open Sans" panose="020B0606030504020204" pitchFamily="34" charset="0"/>
                <a:ea typeface="ＭＳ Ｐゴシック" panose="020B0600070205080204" pitchFamily="50" charset="-128"/>
                <a:cs typeface="Open Sans" panose="020B0606030504020204" pitchFamily="34" charset="0"/>
              </a:rPr>
              <a:t>）</a:t>
            </a: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で</a:t>
            </a:r>
            <a:endParaRPr lang="en-US"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endParaRPr>
          </a:p>
          <a:p>
            <a:pPr indent="149860" algn="l">
              <a:lnSpc>
                <a:spcPts val="2100"/>
              </a:lnSpc>
              <a:spcAft>
                <a:spcPts val="750"/>
              </a:spcAft>
            </a:pP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公開（配布）しています。次表の</a:t>
            </a:r>
            <a:r>
              <a:rPr lang="en-US" altLang="ja-JP" sz="2600" kern="0" spc="15" dirty="0">
                <a:solidFill>
                  <a:srgbClr val="222222"/>
                </a:solidFill>
                <a:effectLst/>
                <a:latin typeface="Open Sans" panose="020B0606030504020204" pitchFamily="34" charset="0"/>
                <a:ea typeface="ＭＳ Ｐゴシック" panose="020B0600070205080204" pitchFamily="50" charset="-128"/>
                <a:cs typeface="Times New Roman" panose="02020603050405020304" pitchFamily="18" charset="0"/>
              </a:rPr>
              <a:t>BIM</a:t>
            </a:r>
            <a:r>
              <a:rPr lang="ja-JP"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ソフトウェアに対応し</a:t>
            </a: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てい</a:t>
            </a:r>
            <a:r>
              <a:rPr lang="ja-JP"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ます。</a:t>
            </a:r>
            <a:endParaRPr lang="en-US"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endParaRPr>
          </a:p>
          <a:p>
            <a:pPr indent="149860" algn="l">
              <a:lnSpc>
                <a:spcPts val="1600"/>
              </a:lnSpc>
              <a:spcAft>
                <a:spcPts val="750"/>
              </a:spcAft>
            </a:pPr>
            <a:endParaRPr lang="en-US" altLang="ja-JP" sz="800" kern="0" spc="15" dirty="0">
              <a:solidFill>
                <a:srgbClr val="222222"/>
              </a:solidFill>
              <a:latin typeface="Open Sans" panose="020B0606030504020204" pitchFamily="34" charset="0"/>
              <a:ea typeface="ＭＳ Ｐゴシック" panose="020B0600070205080204" pitchFamily="50" charset="-128"/>
              <a:cs typeface="Open Sans" panose="020B0606030504020204" pitchFamily="34" charset="0"/>
            </a:endParaRPr>
          </a:p>
          <a:p>
            <a:pPr indent="149860" algn="l">
              <a:lnSpc>
                <a:spcPts val="2600"/>
              </a:lnSpc>
              <a:spcAft>
                <a:spcPts val="750"/>
              </a:spcAft>
            </a:pPr>
            <a:r>
              <a:rPr lang="ja-JP" altLang="ja-JP" sz="24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①サンプルモデル（意匠、構造、設備）（ネイティブデータ及び</a:t>
            </a:r>
            <a:r>
              <a:rPr lang="en-US" altLang="ja-JP" sz="2400" kern="0" spc="15" dirty="0">
                <a:solidFill>
                  <a:srgbClr val="222222"/>
                </a:solidFill>
                <a:effectLst/>
                <a:latin typeface="Open Sans" panose="020B0606030504020204" pitchFamily="34" charset="0"/>
                <a:ea typeface="ＭＳ Ｐゴシック" panose="020B0600070205080204" pitchFamily="50" charset="-128"/>
                <a:cs typeface="Times New Roman" panose="02020603050405020304" pitchFamily="18" charset="0"/>
              </a:rPr>
              <a:t>IFC</a:t>
            </a:r>
            <a:r>
              <a:rPr lang="ja-JP" altLang="ja-JP" sz="24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データ）</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49860" algn="l">
              <a:lnSpc>
                <a:spcPts val="2600"/>
              </a:lnSpc>
              <a:spcAft>
                <a:spcPts val="750"/>
              </a:spcAft>
            </a:pPr>
            <a:r>
              <a:rPr lang="ja-JP" altLang="ja-JP" sz="24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②サンプルモデルより出力した確認申請図（</a:t>
            </a:r>
            <a:r>
              <a:rPr lang="en-US" altLang="ja-JP" sz="2400" kern="0" spc="15" dirty="0">
                <a:solidFill>
                  <a:srgbClr val="222222"/>
                </a:solidFill>
                <a:effectLst/>
                <a:latin typeface="Open Sans" panose="020B0606030504020204" pitchFamily="34" charset="0"/>
                <a:ea typeface="ＭＳ Ｐゴシック" panose="020B0600070205080204" pitchFamily="50" charset="-128"/>
                <a:cs typeface="Times New Roman" panose="02020603050405020304" pitchFamily="18" charset="0"/>
              </a:rPr>
              <a:t>PDF</a:t>
            </a:r>
            <a:r>
              <a:rPr lang="ja-JP" altLang="ja-JP" sz="24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出力例）</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49860" algn="l">
              <a:lnSpc>
                <a:spcPts val="2600"/>
              </a:lnSpc>
              <a:spcAft>
                <a:spcPts val="750"/>
              </a:spcAft>
            </a:pPr>
            <a:r>
              <a:rPr lang="ja-JP" altLang="ja-JP" sz="24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③参考テンプレート及び同説明書</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49860" algn="l">
              <a:lnSpc>
                <a:spcPts val="2600"/>
              </a:lnSpc>
              <a:spcAft>
                <a:spcPts val="750"/>
              </a:spcAft>
            </a:pPr>
            <a:r>
              <a:rPr lang="ja-JP" altLang="ja-JP" sz="24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④サンプルモデルに基づく「入出力基準適合申告書記入例」</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49860" algn="l">
              <a:lnSpc>
                <a:spcPts val="2600"/>
              </a:lnSpc>
              <a:spcAft>
                <a:spcPts val="750"/>
              </a:spcAft>
            </a:pPr>
            <a:r>
              <a:rPr lang="ja-JP" altLang="ja-JP" sz="24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⑤サンプルモデルパラメータに関する補足説明資料</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49860" algn="l">
              <a:lnSpc>
                <a:spcPts val="2600"/>
              </a:lnSpc>
              <a:spcAft>
                <a:spcPts val="750"/>
              </a:spcAft>
            </a:pPr>
            <a:r>
              <a:rPr lang="ja-JP" altLang="ja-JP" sz="24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⑥ソフトウェアごとの用語読み替え表</a:t>
            </a:r>
            <a:endParaRPr lang="en-US" altLang="ja-JP" sz="24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endParaRPr>
          </a:p>
          <a:p>
            <a:pPr indent="149860" algn="l">
              <a:lnSpc>
                <a:spcPts val="1200"/>
              </a:lnSpc>
              <a:spcAft>
                <a:spcPts val="750"/>
              </a:spcAft>
            </a:pPr>
            <a:endParaRPr lang="en-US" altLang="ja-JP" sz="2600" kern="0" spc="15" dirty="0">
              <a:solidFill>
                <a:srgbClr val="222222"/>
              </a:solidFill>
              <a:latin typeface="Open Sans" panose="020B0606030504020204" pitchFamily="34" charset="0"/>
              <a:ea typeface="ＭＳ Ｐゴシック" panose="020B0600070205080204" pitchFamily="50" charset="-128"/>
              <a:cs typeface="Open Sans" panose="020B0606030504020204" pitchFamily="34" charset="0"/>
            </a:endParaRPr>
          </a:p>
          <a:p>
            <a:pPr indent="149860" algn="l">
              <a:lnSpc>
                <a:spcPts val="1200"/>
              </a:lnSpc>
              <a:spcAft>
                <a:spcPts val="750"/>
              </a:spcAft>
            </a:pPr>
            <a:endParaRPr lang="ja-JP" altLang="ja-JP" sz="2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3" name="表 2">
            <a:extLst>
              <a:ext uri="{FF2B5EF4-FFF2-40B4-BE49-F238E27FC236}">
                <a16:creationId xmlns:a16="http://schemas.microsoft.com/office/drawing/2014/main" id="{695B6C78-0F2B-20DE-6419-D7857DB760AF}"/>
              </a:ext>
            </a:extLst>
          </p:cNvPr>
          <p:cNvGraphicFramePr>
            <a:graphicFrameLocks noGrp="1"/>
          </p:cNvGraphicFramePr>
          <p:nvPr>
            <p:extLst>
              <p:ext uri="{D42A27DB-BD31-4B8C-83A1-F6EECF244321}">
                <p14:modId xmlns:p14="http://schemas.microsoft.com/office/powerpoint/2010/main" val="305357601"/>
              </p:ext>
            </p:extLst>
          </p:nvPr>
        </p:nvGraphicFramePr>
        <p:xfrm>
          <a:off x="1186972" y="5084506"/>
          <a:ext cx="10018958" cy="15849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85581">
                  <a:extLst>
                    <a:ext uri="{9D8B030D-6E8A-4147-A177-3AD203B41FA5}">
                      <a16:colId xmlns:a16="http://schemas.microsoft.com/office/drawing/2014/main" val="2471913127"/>
                    </a:ext>
                  </a:extLst>
                </a:gridCol>
                <a:gridCol w="9233377">
                  <a:extLst>
                    <a:ext uri="{9D8B030D-6E8A-4147-A177-3AD203B41FA5}">
                      <a16:colId xmlns:a16="http://schemas.microsoft.com/office/drawing/2014/main" val="681620605"/>
                    </a:ext>
                  </a:extLst>
                </a:gridCol>
              </a:tblGrid>
              <a:tr h="343782">
                <a:tc>
                  <a:txBody>
                    <a:bodyPr/>
                    <a:lstStyle/>
                    <a:p>
                      <a:r>
                        <a:rPr kumimoji="1" lang="ja-JP" altLang="en-US" sz="2000" b="1" dirty="0">
                          <a:solidFill>
                            <a:schemeClr val="tx1"/>
                          </a:solidFill>
                          <a:latin typeface="+mj-ea"/>
                          <a:ea typeface="+mj-ea"/>
                        </a:rPr>
                        <a:t>分野</a:t>
                      </a:r>
                    </a:p>
                  </a:txBody>
                  <a:tcPr>
                    <a:solidFill>
                      <a:schemeClr val="accent2">
                        <a:lumMod val="20000"/>
                        <a:lumOff val="80000"/>
                      </a:schemeClr>
                    </a:solidFill>
                  </a:tcPr>
                </a:tc>
                <a:tc>
                  <a:txBody>
                    <a:bodyPr/>
                    <a:lstStyle/>
                    <a:p>
                      <a:r>
                        <a:rPr lang="en-US" altLang="ja-JP" sz="2000" b="1" dirty="0">
                          <a:solidFill>
                            <a:schemeClr val="tx1"/>
                          </a:solidFill>
                          <a:latin typeface="+mj-ea"/>
                          <a:ea typeface="+mj-ea"/>
                        </a:rPr>
                        <a:t>                 </a:t>
                      </a:r>
                      <a:r>
                        <a:rPr lang="ja-JP" altLang="en-US" sz="2000" b="1" dirty="0">
                          <a:solidFill>
                            <a:schemeClr val="tx1"/>
                          </a:solidFill>
                          <a:latin typeface="+mj-ea"/>
                          <a:ea typeface="+mj-ea"/>
                        </a:rPr>
                        <a:t>　　　　　対応しているソフトウエア名</a:t>
                      </a:r>
                    </a:p>
                  </a:txBody>
                  <a:tcPr>
                    <a:solidFill>
                      <a:schemeClr val="accent2">
                        <a:lumMod val="20000"/>
                        <a:lumOff val="80000"/>
                      </a:schemeClr>
                    </a:solidFill>
                  </a:tcPr>
                </a:tc>
                <a:extLst>
                  <a:ext uri="{0D108BD9-81ED-4DB2-BD59-A6C34878D82A}">
                    <a16:rowId xmlns:a16="http://schemas.microsoft.com/office/drawing/2014/main" val="1106558166"/>
                  </a:ext>
                </a:extLst>
              </a:tr>
              <a:tr h="343782">
                <a:tc>
                  <a:txBody>
                    <a:bodyPr/>
                    <a:lstStyle/>
                    <a:p>
                      <a:r>
                        <a:rPr kumimoji="1" lang="ja-JP" altLang="en-US" sz="2000" b="1" dirty="0">
                          <a:latin typeface="+mj-ea"/>
                          <a:ea typeface="+mj-ea"/>
                        </a:rPr>
                        <a:t>意匠</a:t>
                      </a:r>
                    </a:p>
                  </a:txBody>
                  <a:tcPr>
                    <a:solidFill>
                      <a:schemeClr val="accent2">
                        <a:lumMod val="20000"/>
                        <a:lumOff val="80000"/>
                      </a:schemeClr>
                    </a:solidFill>
                  </a:tcPr>
                </a:tc>
                <a:tc>
                  <a:txBody>
                    <a:bodyPr/>
                    <a:lstStyle/>
                    <a:p>
                      <a:r>
                        <a:rPr lang="en-US" altLang="ja-JP" sz="2000" b="1" kern="100" dirty="0">
                          <a:effectLst/>
                          <a:latin typeface="+mj-ea"/>
                          <a:ea typeface="+mj-ea"/>
                          <a:cs typeface="Times New Roman" panose="02020603050405020304" pitchFamily="18" charset="0"/>
                        </a:rPr>
                        <a:t>Revit 2022,</a:t>
                      </a:r>
                      <a:r>
                        <a:rPr lang="ja-JP" altLang="en-US" sz="2000" b="1" kern="100" dirty="0">
                          <a:effectLst/>
                          <a:latin typeface="+mj-ea"/>
                          <a:ea typeface="+mj-ea"/>
                          <a:cs typeface="Times New Roman" panose="02020603050405020304" pitchFamily="18" charset="0"/>
                        </a:rPr>
                        <a:t>　</a:t>
                      </a:r>
                      <a:r>
                        <a:rPr lang="en-US" altLang="ja-JP" sz="2000" b="1" kern="100" dirty="0" err="1">
                          <a:effectLst/>
                          <a:latin typeface="+mj-ea"/>
                          <a:ea typeface="+mj-ea"/>
                          <a:cs typeface="Times New Roman" panose="02020603050405020304" pitchFamily="18" charset="0"/>
                        </a:rPr>
                        <a:t>Archicad</a:t>
                      </a:r>
                      <a:r>
                        <a:rPr lang="en-US" altLang="ja-JP" sz="2000" b="1" kern="100" dirty="0">
                          <a:effectLst/>
                          <a:latin typeface="+mj-ea"/>
                          <a:ea typeface="+mj-ea"/>
                          <a:cs typeface="Times New Roman" panose="02020603050405020304" pitchFamily="18" charset="0"/>
                        </a:rPr>
                        <a:t> 26</a:t>
                      </a:r>
                      <a:r>
                        <a:rPr lang="ja-JP" altLang="en-US" sz="2000" b="1" kern="100" dirty="0">
                          <a:effectLst/>
                          <a:latin typeface="+mj-ea"/>
                          <a:ea typeface="+mj-ea"/>
                          <a:cs typeface="Times New Roman" panose="02020603050405020304" pitchFamily="18" charset="0"/>
                        </a:rPr>
                        <a:t>（</a:t>
                      </a:r>
                      <a:r>
                        <a:rPr lang="en-US" altLang="ja-JP" sz="2000" b="1" kern="100" dirty="0">
                          <a:effectLst/>
                          <a:latin typeface="+mj-ea"/>
                          <a:ea typeface="+mj-ea"/>
                          <a:cs typeface="Times New Roman" panose="02020603050405020304" pitchFamily="18" charset="0"/>
                        </a:rPr>
                        <a:t>27</a:t>
                      </a:r>
                      <a:r>
                        <a:rPr lang="ja-JP" altLang="en-US" sz="2000" b="1" kern="100" dirty="0">
                          <a:effectLst/>
                          <a:latin typeface="+mj-ea"/>
                          <a:ea typeface="+mj-ea"/>
                          <a:cs typeface="Times New Roman" panose="02020603050405020304" pitchFamily="18" charset="0"/>
                        </a:rPr>
                        <a:t>）</a:t>
                      </a:r>
                      <a:r>
                        <a:rPr lang="en-US" altLang="ja-JP" sz="2000" b="1" kern="100" dirty="0">
                          <a:effectLst/>
                          <a:latin typeface="+mj-ea"/>
                          <a:ea typeface="+mj-ea"/>
                          <a:cs typeface="Times New Roman" panose="02020603050405020304" pitchFamily="18" charset="0"/>
                        </a:rPr>
                        <a:t>,   </a:t>
                      </a:r>
                      <a:r>
                        <a:rPr lang="en-US" altLang="ja-JP" sz="2000" b="1" kern="100" dirty="0" err="1">
                          <a:effectLst/>
                          <a:latin typeface="+mj-ea"/>
                          <a:ea typeface="+mj-ea"/>
                          <a:cs typeface="Times New Roman" panose="02020603050405020304" pitchFamily="18" charset="0"/>
                        </a:rPr>
                        <a:t>Vectorworks</a:t>
                      </a:r>
                      <a:r>
                        <a:rPr lang="en-US" altLang="ja-JP" sz="2000" b="1" kern="100" dirty="0">
                          <a:effectLst/>
                          <a:latin typeface="+mj-ea"/>
                          <a:ea typeface="+mj-ea"/>
                          <a:cs typeface="Times New Roman" panose="02020603050405020304" pitchFamily="18" charset="0"/>
                        </a:rPr>
                        <a:t> 2024,   GLOOBE 2025</a:t>
                      </a:r>
                      <a:endParaRPr lang="ja-JP" altLang="en-US" sz="2000" b="1" dirty="0">
                        <a:latin typeface="+mj-ea"/>
                        <a:ea typeface="+mj-ea"/>
                      </a:endParaRPr>
                    </a:p>
                  </a:txBody>
                  <a:tcPr>
                    <a:solidFill>
                      <a:schemeClr val="accent2">
                        <a:lumMod val="20000"/>
                        <a:lumOff val="80000"/>
                      </a:schemeClr>
                    </a:solidFill>
                  </a:tcPr>
                </a:tc>
                <a:extLst>
                  <a:ext uri="{0D108BD9-81ED-4DB2-BD59-A6C34878D82A}">
                    <a16:rowId xmlns:a16="http://schemas.microsoft.com/office/drawing/2014/main" val="1865570246"/>
                  </a:ext>
                </a:extLst>
              </a:tr>
              <a:tr h="343782">
                <a:tc>
                  <a:txBody>
                    <a:bodyPr/>
                    <a:lstStyle/>
                    <a:p>
                      <a:r>
                        <a:rPr lang="ja-JP" altLang="en-US" sz="2000" b="1" kern="100" dirty="0">
                          <a:latin typeface="+mj-ea"/>
                          <a:ea typeface="+mj-ea"/>
                          <a:cs typeface="Times New Roman" panose="02020603050405020304" pitchFamily="18" charset="0"/>
                        </a:rPr>
                        <a:t>構造</a:t>
                      </a:r>
                      <a:endParaRPr kumimoji="1" lang="ja-JP" altLang="en-US" sz="2000" b="1" dirty="0">
                        <a:latin typeface="+mj-ea"/>
                        <a:ea typeface="+mj-ea"/>
                      </a:endParaRPr>
                    </a:p>
                  </a:txBody>
                  <a:tcPr>
                    <a:solidFill>
                      <a:schemeClr val="accent2">
                        <a:lumMod val="20000"/>
                        <a:lumOff val="80000"/>
                      </a:schemeClr>
                    </a:solidFill>
                  </a:tcPr>
                </a:tc>
                <a:tc>
                  <a:txBody>
                    <a:bodyPr/>
                    <a:lstStyle/>
                    <a:p>
                      <a:r>
                        <a:rPr lang="en-US" altLang="ja-JP" sz="2000" b="1" kern="100" dirty="0">
                          <a:effectLst/>
                          <a:latin typeface="+mj-ea"/>
                          <a:ea typeface="+mj-ea"/>
                          <a:cs typeface="Times New Roman" panose="02020603050405020304" pitchFamily="18" charset="0"/>
                        </a:rPr>
                        <a:t>Revit 2022</a:t>
                      </a:r>
                      <a:endParaRPr kumimoji="1" lang="ja-JP" altLang="en-US" sz="2000" b="1" dirty="0">
                        <a:latin typeface="+mj-ea"/>
                        <a:ea typeface="+mj-ea"/>
                      </a:endParaRPr>
                    </a:p>
                  </a:txBody>
                  <a:tcPr>
                    <a:solidFill>
                      <a:schemeClr val="accent2">
                        <a:lumMod val="20000"/>
                        <a:lumOff val="80000"/>
                      </a:schemeClr>
                    </a:solidFill>
                  </a:tcPr>
                </a:tc>
                <a:extLst>
                  <a:ext uri="{0D108BD9-81ED-4DB2-BD59-A6C34878D82A}">
                    <a16:rowId xmlns:a16="http://schemas.microsoft.com/office/drawing/2014/main" val="3297384234"/>
                  </a:ext>
                </a:extLst>
              </a:tr>
              <a:tr h="343782">
                <a:tc>
                  <a:txBody>
                    <a:bodyPr/>
                    <a:lstStyle/>
                    <a:p>
                      <a:r>
                        <a:rPr lang="ja-JP" altLang="en-US" sz="2000" b="1" kern="100" dirty="0">
                          <a:effectLst/>
                          <a:latin typeface="+mj-ea"/>
                          <a:ea typeface="+mj-ea"/>
                          <a:cs typeface="Times New Roman" panose="02020603050405020304" pitchFamily="18" charset="0"/>
                        </a:rPr>
                        <a:t>設備</a:t>
                      </a:r>
                      <a:endParaRPr kumimoji="1" lang="ja-JP" altLang="en-US" sz="2000" b="1" dirty="0">
                        <a:latin typeface="+mj-ea"/>
                        <a:ea typeface="+mj-ea"/>
                      </a:endParaRPr>
                    </a:p>
                  </a:txBody>
                  <a:tcPr>
                    <a:solidFill>
                      <a:schemeClr val="accent2">
                        <a:lumMod val="20000"/>
                        <a:lumOff val="80000"/>
                      </a:schemeClr>
                    </a:solidFill>
                  </a:tcPr>
                </a:tc>
                <a:tc>
                  <a:txBody>
                    <a:bodyPr/>
                    <a:lstStyle/>
                    <a:p>
                      <a:r>
                        <a:rPr lang="en-US" altLang="ja-JP" sz="2000" b="1" kern="100" dirty="0">
                          <a:effectLst/>
                          <a:latin typeface="+mj-ea"/>
                          <a:ea typeface="+mj-ea"/>
                          <a:cs typeface="Times New Roman" panose="02020603050405020304" pitchFamily="18" charset="0"/>
                        </a:rPr>
                        <a:t>Revit 2022,</a:t>
                      </a:r>
                      <a:r>
                        <a:rPr lang="ja-JP" altLang="en-US" sz="2000" b="1" kern="100" dirty="0">
                          <a:effectLst/>
                          <a:latin typeface="+mj-ea"/>
                          <a:ea typeface="+mj-ea"/>
                          <a:cs typeface="Times New Roman" panose="02020603050405020304" pitchFamily="18" charset="0"/>
                        </a:rPr>
                        <a:t>　</a:t>
                      </a:r>
                      <a:r>
                        <a:rPr lang="en-US" altLang="ja-JP" sz="2000" b="1" kern="100" dirty="0" err="1">
                          <a:effectLst/>
                          <a:latin typeface="+mj-ea"/>
                          <a:ea typeface="+mj-ea"/>
                          <a:cs typeface="Times New Roman" panose="02020603050405020304" pitchFamily="18" charset="0"/>
                        </a:rPr>
                        <a:t>Rebro</a:t>
                      </a:r>
                      <a:r>
                        <a:rPr lang="en-US" altLang="ja-JP" sz="2000" b="1" kern="100" dirty="0">
                          <a:effectLst/>
                          <a:latin typeface="+mj-ea"/>
                          <a:ea typeface="+mj-ea"/>
                          <a:cs typeface="Times New Roman" panose="02020603050405020304" pitchFamily="18" charset="0"/>
                        </a:rPr>
                        <a:t>,</a:t>
                      </a:r>
                      <a:r>
                        <a:rPr lang="ja-JP" altLang="en-US" sz="2000" b="1" kern="100" dirty="0">
                          <a:effectLst/>
                          <a:latin typeface="+mj-ea"/>
                          <a:ea typeface="+mj-ea"/>
                          <a:cs typeface="Times New Roman" panose="02020603050405020304" pitchFamily="18" charset="0"/>
                        </a:rPr>
                        <a:t>　</a:t>
                      </a:r>
                      <a:r>
                        <a:rPr lang="en-US" altLang="ja-JP" sz="2000" b="1" kern="100" dirty="0" err="1">
                          <a:effectLst/>
                          <a:latin typeface="+mj-ea"/>
                          <a:ea typeface="+mj-ea"/>
                          <a:cs typeface="Times New Roman" panose="02020603050405020304" pitchFamily="18" charset="0"/>
                        </a:rPr>
                        <a:t>CADWe’ll</a:t>
                      </a:r>
                      <a:r>
                        <a:rPr lang="en-US" altLang="ja-JP" sz="2000" b="1" kern="100" dirty="0">
                          <a:effectLst/>
                          <a:latin typeface="+mj-ea"/>
                          <a:ea typeface="+mj-ea"/>
                          <a:cs typeface="Times New Roman" panose="02020603050405020304" pitchFamily="18" charset="0"/>
                        </a:rPr>
                        <a:t> T-</a:t>
                      </a:r>
                      <a:r>
                        <a:rPr lang="en-US" altLang="ja-JP" sz="2000" b="1" kern="100" dirty="0" err="1">
                          <a:effectLst/>
                          <a:latin typeface="+mj-ea"/>
                          <a:ea typeface="+mj-ea"/>
                          <a:cs typeface="Times New Roman" panose="02020603050405020304" pitchFamily="18" charset="0"/>
                        </a:rPr>
                        <a:t>fas</a:t>
                      </a:r>
                      <a:r>
                        <a:rPr lang="en-US" altLang="ja-JP" sz="2000" b="1" kern="100" dirty="0">
                          <a:effectLst/>
                          <a:latin typeface="+mj-ea"/>
                          <a:ea typeface="+mj-ea"/>
                          <a:cs typeface="Times New Roman" panose="02020603050405020304" pitchFamily="18" charset="0"/>
                        </a:rPr>
                        <a:t>/</a:t>
                      </a:r>
                      <a:r>
                        <a:rPr lang="en-US" altLang="ja-JP" sz="2000" b="1" kern="100" dirty="0" err="1">
                          <a:effectLst/>
                          <a:latin typeface="+mj-ea"/>
                          <a:ea typeface="+mj-ea"/>
                          <a:cs typeface="Times New Roman" panose="02020603050405020304" pitchFamily="18" charset="0"/>
                        </a:rPr>
                        <a:t>Linx</a:t>
                      </a:r>
                      <a:r>
                        <a:rPr lang="en-US" altLang="ja-JP" sz="2000" b="1" kern="100" dirty="0">
                          <a:effectLst/>
                          <a:latin typeface="+mj-ea"/>
                          <a:ea typeface="+mj-ea"/>
                          <a:cs typeface="Times New Roman" panose="02020603050405020304" pitchFamily="18" charset="0"/>
                        </a:rPr>
                        <a:t>, CADEWA Smart,  FILDER CEED</a:t>
                      </a:r>
                      <a:endParaRPr kumimoji="1" lang="ja-JP" altLang="en-US" sz="2000" b="1" dirty="0">
                        <a:latin typeface="+mj-ea"/>
                        <a:ea typeface="+mj-ea"/>
                      </a:endParaRPr>
                    </a:p>
                  </a:txBody>
                  <a:tcPr>
                    <a:solidFill>
                      <a:schemeClr val="accent2">
                        <a:lumMod val="20000"/>
                        <a:lumOff val="80000"/>
                      </a:schemeClr>
                    </a:solidFill>
                  </a:tcPr>
                </a:tc>
                <a:extLst>
                  <a:ext uri="{0D108BD9-81ED-4DB2-BD59-A6C34878D82A}">
                    <a16:rowId xmlns:a16="http://schemas.microsoft.com/office/drawing/2014/main" val="54352595"/>
                  </a:ext>
                </a:extLst>
              </a:tr>
            </a:tbl>
          </a:graphicData>
        </a:graphic>
      </p:graphicFrame>
      <p:pic>
        <p:nvPicPr>
          <p:cNvPr id="6" name="ダウンロード (62)">
            <a:hlinkClick r:id="" action="ppaction://media"/>
            <a:extLst>
              <a:ext uri="{FF2B5EF4-FFF2-40B4-BE49-F238E27FC236}">
                <a16:creationId xmlns:a16="http://schemas.microsoft.com/office/drawing/2014/main" id="{22660AA4-2490-203A-847D-C51D89FAA2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8125" y="101868"/>
            <a:ext cx="609600" cy="609600"/>
          </a:xfrm>
          <a:prstGeom prst="rect">
            <a:avLst/>
          </a:prstGeom>
        </p:spPr>
      </p:pic>
    </p:spTree>
    <p:extLst>
      <p:ext uri="{BB962C8B-B14F-4D97-AF65-F5344CB8AC3E}">
        <p14:creationId xmlns:p14="http://schemas.microsoft.com/office/powerpoint/2010/main" val="2258378419"/>
      </p:ext>
    </p:extLst>
  </p:cSld>
  <p:clrMapOvr>
    <a:masterClrMapping/>
  </p:clrMapOvr>
  <mc:AlternateContent xmlns:mc="http://schemas.openxmlformats.org/markup-compatibility/2006" xmlns:p14="http://schemas.microsoft.com/office/powerpoint/2010/main">
    <mc:Choice Requires="p14">
      <p:transition spd="slow" p14:dur="2000" advTm="21430"/>
    </mc:Choice>
    <mc:Fallback xmlns="">
      <p:transition spd="slow" advTm="21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 objId="6"/>
        <p14:stopEvt time="19751" objId="6"/>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A7F36F79-99C0-7431-7056-238F2AF66A9A}"/>
              </a:ext>
            </a:extLst>
          </p:cNvPr>
          <p:cNvSpPr txBox="1">
            <a:spLocks/>
          </p:cNvSpPr>
          <p:nvPr/>
        </p:nvSpPr>
        <p:spPr>
          <a:xfrm>
            <a:off x="419075" y="188534"/>
            <a:ext cx="11554752" cy="629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図面審査の支援ツール</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7" name="テキスト ボックス 6">
            <a:extLst>
              <a:ext uri="{FF2B5EF4-FFF2-40B4-BE49-F238E27FC236}">
                <a16:creationId xmlns:a16="http://schemas.microsoft.com/office/drawing/2014/main" id="{ACBF95CE-7A4F-138F-DC3A-B79C98336528}"/>
              </a:ext>
            </a:extLst>
          </p:cNvPr>
          <p:cNvSpPr txBox="1"/>
          <p:nvPr/>
        </p:nvSpPr>
        <p:spPr>
          <a:xfrm>
            <a:off x="286665" y="787336"/>
            <a:ext cx="11687162" cy="1042273"/>
          </a:xfrm>
          <a:prstGeom prst="rect">
            <a:avLst/>
          </a:prstGeom>
          <a:noFill/>
        </p:spPr>
        <p:txBody>
          <a:bodyPr wrap="square" rtlCol="0">
            <a:spAutoFit/>
          </a:bodyPr>
          <a:lstStyle/>
          <a:p>
            <a:pPr indent="149860" algn="l">
              <a:lnSpc>
                <a:spcPts val="2100"/>
              </a:lnSpc>
              <a:spcAft>
                <a:spcPts val="750"/>
              </a:spcAft>
            </a:pP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サンプルモデルは「</a:t>
            </a:r>
            <a:r>
              <a:rPr lang="en-US"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S</a:t>
            </a: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造１０００㎡事務所モデル」と「</a:t>
            </a:r>
            <a:r>
              <a:rPr lang="en-US"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RC</a:t>
            </a: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造</a:t>
            </a:r>
            <a:r>
              <a:rPr lang="en-US"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3000</a:t>
            </a: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㎡庁舎モデル」の</a:t>
            </a:r>
            <a:endParaRPr lang="en-US"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endParaRPr>
          </a:p>
          <a:p>
            <a:pPr indent="149860" algn="l">
              <a:lnSpc>
                <a:spcPts val="2100"/>
              </a:lnSpc>
              <a:spcAft>
                <a:spcPts val="750"/>
              </a:spcAft>
            </a:pPr>
            <a:r>
              <a:rPr lang="ja-JP" altLang="en-US"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２種類を公開しています。</a:t>
            </a:r>
            <a:r>
              <a:rPr lang="en-US" altLang="ja-JP" sz="2600" kern="0" spc="15" dirty="0">
                <a:solidFill>
                  <a:srgbClr val="222222"/>
                </a:solidFill>
                <a:effectLst/>
                <a:latin typeface="Open Sans" panose="020B0606030504020204" pitchFamily="34" charset="0"/>
                <a:ea typeface="ＭＳ Ｐゴシック" panose="020B0600070205080204" pitchFamily="50" charset="-128"/>
                <a:cs typeface="Open Sans" panose="020B0606030504020204" pitchFamily="34" charset="0"/>
              </a:rPr>
              <a:t> </a:t>
            </a:r>
            <a:endParaRPr lang="en-US" altLang="ja-JP" sz="2600" kern="0" spc="15" dirty="0">
              <a:solidFill>
                <a:srgbClr val="222222"/>
              </a:solidFill>
              <a:latin typeface="Open Sans" panose="020B0606030504020204" pitchFamily="34" charset="0"/>
              <a:ea typeface="ＭＳ Ｐゴシック" panose="020B0600070205080204" pitchFamily="50" charset="-128"/>
              <a:cs typeface="Open Sans" panose="020B0606030504020204" pitchFamily="34" charset="0"/>
            </a:endParaRPr>
          </a:p>
          <a:p>
            <a:pPr indent="149860" algn="l">
              <a:lnSpc>
                <a:spcPts val="1200"/>
              </a:lnSpc>
              <a:spcAft>
                <a:spcPts val="750"/>
              </a:spcAft>
            </a:pPr>
            <a:endParaRPr lang="ja-JP" altLang="ja-JP" sz="2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3" name="ダウンロード (63)">
            <a:hlinkClick r:id="" action="ppaction://media"/>
            <a:extLst>
              <a:ext uri="{FF2B5EF4-FFF2-40B4-BE49-F238E27FC236}">
                <a16:creationId xmlns:a16="http://schemas.microsoft.com/office/drawing/2014/main" id="{245C01C2-5030-1904-5DE8-E7AF9BACF5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4227" y="85897"/>
            <a:ext cx="609600" cy="609600"/>
          </a:xfrm>
          <a:prstGeom prst="rect">
            <a:avLst/>
          </a:prstGeom>
        </p:spPr>
      </p:pic>
      <p:pic>
        <p:nvPicPr>
          <p:cNvPr id="5" name="図 4">
            <a:extLst>
              <a:ext uri="{FF2B5EF4-FFF2-40B4-BE49-F238E27FC236}">
                <a16:creationId xmlns:a16="http://schemas.microsoft.com/office/drawing/2014/main" id="{D794F16C-EAE2-DA8E-8B3C-DD6D7538C97A}"/>
              </a:ext>
            </a:extLst>
          </p:cNvPr>
          <p:cNvPicPr>
            <a:picLocks noChangeAspect="1"/>
          </p:cNvPicPr>
          <p:nvPr/>
        </p:nvPicPr>
        <p:blipFill>
          <a:blip r:embed="rId6"/>
          <a:stretch>
            <a:fillRect/>
          </a:stretch>
        </p:blipFill>
        <p:spPr>
          <a:xfrm>
            <a:off x="113145" y="1692086"/>
            <a:ext cx="11984695" cy="5080017"/>
          </a:xfrm>
          <a:prstGeom prst="rect">
            <a:avLst/>
          </a:prstGeom>
        </p:spPr>
      </p:pic>
    </p:spTree>
    <p:extLst>
      <p:ext uri="{BB962C8B-B14F-4D97-AF65-F5344CB8AC3E}">
        <p14:creationId xmlns:p14="http://schemas.microsoft.com/office/powerpoint/2010/main" val="3534865584"/>
      </p:ext>
    </p:extLst>
  </p:cSld>
  <p:clrMapOvr>
    <a:masterClrMapping/>
  </p:clrMapOvr>
  <mc:AlternateContent xmlns:mc="http://schemas.openxmlformats.org/markup-compatibility/2006" xmlns:p14="http://schemas.microsoft.com/office/powerpoint/2010/main">
    <mc:Choice Requires="p14">
      <p:transition spd="slow" p14:dur="2000" advTm="24654"/>
    </mc:Choice>
    <mc:Fallback xmlns="">
      <p:transition spd="slow" advTm="2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 objId="3"/>
        <p14:stopEvt time="21911" objId="3"/>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01A269DD-599B-1B59-821F-8A246FC8C2FA}"/>
              </a:ext>
            </a:extLst>
          </p:cNvPr>
          <p:cNvSpPr txBox="1">
            <a:spLocks/>
          </p:cNvSpPr>
          <p:nvPr/>
        </p:nvSpPr>
        <p:spPr>
          <a:xfrm>
            <a:off x="419075" y="188534"/>
            <a:ext cx="11554752" cy="629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結びに</a:t>
            </a: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5" name="コンテンツ プレースホルダー 2">
            <a:extLst>
              <a:ext uri="{FF2B5EF4-FFF2-40B4-BE49-F238E27FC236}">
                <a16:creationId xmlns:a16="http://schemas.microsoft.com/office/drawing/2014/main" id="{650CCAB2-CE6B-8F76-D6FC-C867D9D43647}"/>
              </a:ext>
            </a:extLst>
          </p:cNvPr>
          <p:cNvSpPr txBox="1">
            <a:spLocks/>
          </p:cNvSpPr>
          <p:nvPr/>
        </p:nvSpPr>
        <p:spPr>
          <a:xfrm>
            <a:off x="0" y="1068780"/>
            <a:ext cx="12191999" cy="5467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latin typeface="HG丸ｺﾞｼｯｸM-PRO" panose="020F0600000000000000" pitchFamily="50" charset="-128"/>
                <a:ea typeface="HG丸ｺﾞｼｯｸM-PRO" panose="020F0600000000000000" pitchFamily="50" charset="-128"/>
              </a:rPr>
              <a:t>・</a:t>
            </a:r>
            <a:r>
              <a:rPr kumimoji="1" lang="en-US" altLang="ja-JP" b="1" dirty="0">
                <a:latin typeface="HG丸ｺﾞｼｯｸM-PRO" panose="020F0600000000000000" pitchFamily="50" charset="-128"/>
                <a:ea typeface="HG丸ｺﾞｼｯｸM-PRO" panose="020F0600000000000000" pitchFamily="50" charset="-128"/>
              </a:rPr>
              <a:t> </a:t>
            </a:r>
            <a:r>
              <a:rPr kumimoji="1" lang="ja-JP" altLang="en-US" b="1" dirty="0">
                <a:latin typeface="HG丸ｺﾞｼｯｸM-PRO" panose="020F0600000000000000" pitchFamily="50" charset="-128"/>
                <a:ea typeface="HG丸ｺﾞｼｯｸM-PRO" panose="020F0600000000000000" pitchFamily="50" charset="-128"/>
              </a:rPr>
              <a:t>２０２９年春には、</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データを審査対象とする「</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データ審査」</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　の開始が予定されるなど、建築生産プロセスの「</a:t>
            </a:r>
            <a:r>
              <a:rPr kumimoji="1" lang="en-US" altLang="ja-JP" b="1" dirty="0">
                <a:latin typeface="HG丸ｺﾞｼｯｸM-PRO" panose="020F0600000000000000" pitchFamily="50" charset="-128"/>
                <a:ea typeface="HG丸ｺﾞｼｯｸM-PRO" panose="020F0600000000000000" pitchFamily="50" charset="-128"/>
              </a:rPr>
              <a:t>DX</a:t>
            </a:r>
            <a:r>
              <a:rPr kumimoji="1" lang="ja-JP" altLang="en-US" b="1" dirty="0">
                <a:latin typeface="HG丸ｺﾞｼｯｸM-PRO" panose="020F0600000000000000" pitchFamily="50" charset="-128"/>
                <a:ea typeface="HG丸ｺﾞｼｯｸM-PRO" panose="020F0600000000000000" pitchFamily="50" charset="-128"/>
              </a:rPr>
              <a:t>化」は今後も進展</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　していくと予想されます。</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・またその過程で、</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データの作成に要する労力や費用、</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データ</a:t>
            </a: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　の権利に関する考え方の整理も進められていくと思われます。</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・この動画が、「建築データの蓄積・活用」につながる「</a:t>
            </a:r>
            <a:r>
              <a:rPr kumimoji="1" lang="en-US" altLang="ja-JP" b="1" dirty="0">
                <a:latin typeface="HG丸ｺﾞｼｯｸM-PRO" panose="020F0600000000000000" pitchFamily="50" charset="-128"/>
                <a:ea typeface="HG丸ｺﾞｼｯｸM-PRO" panose="020F0600000000000000" pitchFamily="50" charset="-128"/>
              </a:rPr>
              <a:t>DX</a:t>
            </a:r>
            <a:r>
              <a:rPr kumimoji="1" lang="ja-JP" altLang="en-US" b="1" dirty="0">
                <a:latin typeface="HG丸ｺﾞｼｯｸM-PRO" panose="020F0600000000000000" pitchFamily="50" charset="-128"/>
                <a:ea typeface="HG丸ｺﾞｼｯｸM-PRO" panose="020F0600000000000000" pitchFamily="50" charset="-128"/>
              </a:rPr>
              <a:t>化」に向けて</a:t>
            </a: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　皆様が一歩を踏み出すきっかけになれば幸いです。</a:t>
            </a:r>
            <a:endParaRPr kumimoji="1" lang="en-US" altLang="ja-JP" sz="800" dirty="0">
              <a:latin typeface="HG丸ｺﾞｼｯｸM-PRO" panose="020F0600000000000000" pitchFamily="50" charset="-128"/>
              <a:ea typeface="HG丸ｺﾞｼｯｸM-PRO" panose="020F0600000000000000" pitchFamily="50" charset="-128"/>
            </a:endParaRPr>
          </a:p>
        </p:txBody>
      </p:sp>
      <p:pic>
        <p:nvPicPr>
          <p:cNvPr id="3" name="ダウンロード (57)">
            <a:hlinkClick r:id="" action="ppaction://media"/>
            <a:extLst>
              <a:ext uri="{FF2B5EF4-FFF2-40B4-BE49-F238E27FC236}">
                <a16:creationId xmlns:a16="http://schemas.microsoft.com/office/drawing/2014/main" id="{5453B054-D8C7-C590-C543-4C3C1D634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0854" y="188534"/>
            <a:ext cx="609600" cy="609600"/>
          </a:xfrm>
          <a:prstGeom prst="rect">
            <a:avLst/>
          </a:prstGeom>
        </p:spPr>
      </p:pic>
    </p:spTree>
    <p:extLst>
      <p:ext uri="{BB962C8B-B14F-4D97-AF65-F5344CB8AC3E}">
        <p14:creationId xmlns:p14="http://schemas.microsoft.com/office/powerpoint/2010/main" val="2746789359"/>
      </p:ext>
    </p:extLst>
  </p:cSld>
  <p:clrMapOvr>
    <a:masterClrMapping/>
  </p:clrMapOvr>
  <mc:AlternateContent xmlns:mc="http://schemas.openxmlformats.org/markup-compatibility/2006" xmlns:p14="http://schemas.microsoft.com/office/powerpoint/2010/main">
    <mc:Choice Requires="p14">
      <p:transition spd="slow" p14:dur="2000" advTm="38693"/>
    </mc:Choice>
    <mc:Fallback xmlns="">
      <p:transition spd="slow" advTm="38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 objId="3"/>
        <p14:stopEvt time="36111"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47508" y="492464"/>
            <a:ext cx="11296983"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3200" b="1" dirty="0">
                <a:latin typeface="HG丸ｺﾞｼｯｸM-PRO" panose="020F0600000000000000" pitchFamily="50" charset="-128"/>
                <a:ea typeface="HG丸ｺﾞｼｯｸM-PRO" panose="020F0600000000000000" pitchFamily="50" charset="-128"/>
              </a:rPr>
              <a:t>１．</a:t>
            </a:r>
            <a:r>
              <a:rPr kumimoji="1" lang="en-US" altLang="ja-JP" sz="3200" b="1" dirty="0">
                <a:latin typeface="HG丸ｺﾞｼｯｸM-PRO" panose="020F0600000000000000" pitchFamily="50" charset="-128"/>
                <a:ea typeface="HG丸ｺﾞｼｯｸM-PRO" panose="020F0600000000000000" pitchFamily="50" charset="-128"/>
              </a:rPr>
              <a:t>BIM</a:t>
            </a:r>
            <a:r>
              <a:rPr kumimoji="1" lang="ja-JP" altLang="en-US" sz="3200" b="1" dirty="0">
                <a:latin typeface="HG丸ｺﾞｼｯｸM-PRO" panose="020F0600000000000000" pitchFamily="50" charset="-128"/>
                <a:ea typeface="HG丸ｺﾞｼｯｸM-PRO" panose="020F0600000000000000" pitchFamily="50" charset="-128"/>
              </a:rPr>
              <a:t>図面審査の位置づけ、ねらい</a:t>
            </a:r>
            <a:endParaRPr kumimoji="1" lang="en-US" altLang="ja-JP" sz="32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32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3" name="correct_answer3">
            <a:hlinkClick r:id="" action="ppaction://media"/>
            <a:extLst>
              <a:ext uri="{FF2B5EF4-FFF2-40B4-BE49-F238E27FC236}">
                <a16:creationId xmlns:a16="http://schemas.microsoft.com/office/drawing/2014/main" id="{2714FF9B-7149-BE39-015B-D5BF3B4946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8606" y="187664"/>
            <a:ext cx="609600" cy="609600"/>
          </a:xfrm>
          <a:prstGeom prst="rect">
            <a:avLst/>
          </a:prstGeom>
        </p:spPr>
      </p:pic>
    </p:spTree>
    <p:extLst>
      <p:ext uri="{BB962C8B-B14F-4D97-AF65-F5344CB8AC3E}">
        <p14:creationId xmlns:p14="http://schemas.microsoft.com/office/powerpoint/2010/main" val="1787799279"/>
      </p:ext>
    </p:extLst>
  </p:cSld>
  <p:clrMapOvr>
    <a:masterClrMapping/>
  </p:clrMapOvr>
  <mc:AlternateContent xmlns:mc="http://schemas.openxmlformats.org/markup-compatibility/2006" xmlns:p14="http://schemas.microsoft.com/office/powerpoint/2010/main">
    <mc:Choice Requires="p14">
      <p:transition spd="slow" p14:dur="2000" advTm="3926"/>
    </mc:Choice>
    <mc:Fallback xmlns="">
      <p:transition spd="slow" advTm="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 objId="3"/>
        <p14:stopEvt time="2471"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94489" y="108285"/>
            <a:ext cx="11062772" cy="67497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図面審査の位置づけ、ねらい（１）</a:t>
            </a: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solidFill>
                <a:schemeClr val="accent1"/>
              </a:solidFill>
              <a:latin typeface="HG丸ｺﾞｼｯｸM-PRO" panose="020F0600000000000000" pitchFamily="50" charset="-128"/>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B118F6C8-E64D-9287-4AB7-014D8E501FD4}"/>
              </a:ext>
            </a:extLst>
          </p:cNvPr>
          <p:cNvSpPr txBox="1"/>
          <p:nvPr/>
        </p:nvSpPr>
        <p:spPr>
          <a:xfrm>
            <a:off x="10200993" y="6226495"/>
            <a:ext cx="1679650" cy="523220"/>
          </a:xfrm>
          <a:prstGeom prst="rect">
            <a:avLst/>
          </a:prstGeom>
          <a:noFill/>
        </p:spPr>
        <p:txBody>
          <a:bodyPr wrap="square" rtlCol="0">
            <a:spAutoFit/>
          </a:bodyPr>
          <a:lstStyle/>
          <a:p>
            <a:r>
              <a:rPr kumimoji="1" lang="ja-JP" altLang="en-US" sz="1400" dirty="0"/>
              <a:t>国土交通省の資料</a:t>
            </a:r>
            <a:endParaRPr kumimoji="1" lang="en-US" altLang="ja-JP" sz="1400" dirty="0"/>
          </a:p>
          <a:p>
            <a:r>
              <a:rPr kumimoji="1" lang="ja-JP" altLang="en-US" sz="1400" dirty="0"/>
              <a:t>より作成</a:t>
            </a:r>
          </a:p>
        </p:txBody>
      </p:sp>
      <p:pic>
        <p:nvPicPr>
          <p:cNvPr id="6" name="ダウンロード (14)">
            <a:hlinkClick r:id="" action="ppaction://media"/>
            <a:extLst>
              <a:ext uri="{FF2B5EF4-FFF2-40B4-BE49-F238E27FC236}">
                <a16:creationId xmlns:a16="http://schemas.microsoft.com/office/drawing/2014/main" id="{5FA359C4-D8A0-ABF0-8A25-1FE78A8317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4786" y="108285"/>
            <a:ext cx="609600" cy="609600"/>
          </a:xfrm>
          <a:prstGeom prst="rect">
            <a:avLst/>
          </a:prstGeom>
        </p:spPr>
      </p:pic>
      <p:pic>
        <p:nvPicPr>
          <p:cNvPr id="8" name="図 7">
            <a:extLst>
              <a:ext uri="{FF2B5EF4-FFF2-40B4-BE49-F238E27FC236}">
                <a16:creationId xmlns:a16="http://schemas.microsoft.com/office/drawing/2014/main" id="{62946410-3082-28E3-2FA4-C3ECC5B3934C}"/>
              </a:ext>
            </a:extLst>
          </p:cNvPr>
          <p:cNvPicPr>
            <a:picLocks noChangeAspect="1"/>
          </p:cNvPicPr>
          <p:nvPr/>
        </p:nvPicPr>
        <p:blipFill>
          <a:blip r:embed="rId6"/>
          <a:stretch>
            <a:fillRect/>
          </a:stretch>
        </p:blipFill>
        <p:spPr>
          <a:xfrm>
            <a:off x="353457" y="589694"/>
            <a:ext cx="9847536" cy="6160021"/>
          </a:xfrm>
          <a:prstGeom prst="rect">
            <a:avLst/>
          </a:prstGeom>
        </p:spPr>
      </p:pic>
    </p:spTree>
    <p:extLst>
      <p:ext uri="{BB962C8B-B14F-4D97-AF65-F5344CB8AC3E}">
        <p14:creationId xmlns:p14="http://schemas.microsoft.com/office/powerpoint/2010/main" val="3060706545"/>
      </p:ext>
    </p:extLst>
  </p:cSld>
  <p:clrMapOvr>
    <a:masterClrMapping/>
  </p:clrMapOvr>
  <mc:AlternateContent xmlns:mc="http://schemas.openxmlformats.org/markup-compatibility/2006" xmlns:p14="http://schemas.microsoft.com/office/powerpoint/2010/main">
    <mc:Choice Requires="p14">
      <p:transition spd="slow" p14:dur="2000" advTm="57543"/>
    </mc:Choice>
    <mc:Fallback xmlns="">
      <p:transition spd="slow" advTm="57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 objId="6"/>
        <p14:stopEvt time="55717" objId="6"/>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19075" y="188533"/>
            <a:ext cx="11062772"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図面審査の位置づけ、ねらい（２）</a:t>
            </a: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endParaRPr>
          </a:p>
          <a:p>
            <a:pPr marL="0" indent="0">
              <a:buNone/>
            </a:pPr>
            <a:endParaRPr kumimoji="1" lang="en-US" altLang="ja-JP" sz="1800" b="1" dirty="0">
              <a:solidFill>
                <a:schemeClr val="accent1"/>
              </a:solidFill>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endParaRPr>
          </a:p>
          <a:p>
            <a:pPr marL="0" indent="0">
              <a:buFont typeface="Arial" panose="020B0604020202020204" pitchFamily="34" charse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solidFill>
                <a:schemeClr val="accent1"/>
              </a:solidFill>
            </a:endParaRPr>
          </a:p>
        </p:txBody>
      </p:sp>
      <p:sp>
        <p:nvSpPr>
          <p:cNvPr id="5" name="テキスト ボックス 4">
            <a:extLst>
              <a:ext uri="{FF2B5EF4-FFF2-40B4-BE49-F238E27FC236}">
                <a16:creationId xmlns:a16="http://schemas.microsoft.com/office/drawing/2014/main" id="{69658422-FB95-E49D-7CF9-5ECA618421F7}"/>
              </a:ext>
            </a:extLst>
          </p:cNvPr>
          <p:cNvSpPr txBox="1"/>
          <p:nvPr/>
        </p:nvSpPr>
        <p:spPr>
          <a:xfrm>
            <a:off x="10547552" y="6181777"/>
            <a:ext cx="1722890" cy="523220"/>
          </a:xfrm>
          <a:prstGeom prst="rect">
            <a:avLst/>
          </a:prstGeom>
          <a:noFill/>
        </p:spPr>
        <p:txBody>
          <a:bodyPr wrap="square" rtlCol="0">
            <a:spAutoFit/>
          </a:bodyPr>
          <a:lstStyle/>
          <a:p>
            <a:r>
              <a:rPr kumimoji="1" lang="ja-JP" altLang="en-US" sz="1400" dirty="0"/>
              <a:t>国土交通省の資料</a:t>
            </a:r>
            <a:endParaRPr kumimoji="1" lang="en-US" altLang="ja-JP" sz="1400" dirty="0"/>
          </a:p>
          <a:p>
            <a:r>
              <a:rPr kumimoji="1" lang="ja-JP" altLang="en-US" sz="1400" dirty="0"/>
              <a:t>より作成</a:t>
            </a:r>
          </a:p>
        </p:txBody>
      </p:sp>
      <p:pic>
        <p:nvPicPr>
          <p:cNvPr id="6" name="ダウンロード (50)">
            <a:hlinkClick r:id="" action="ppaction://media"/>
            <a:extLst>
              <a:ext uri="{FF2B5EF4-FFF2-40B4-BE49-F238E27FC236}">
                <a16:creationId xmlns:a16="http://schemas.microsoft.com/office/drawing/2014/main" id="{4B16B63C-2CEB-C86F-5DC8-F1CD00967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8997" y="110052"/>
            <a:ext cx="609600" cy="609600"/>
          </a:xfrm>
          <a:prstGeom prst="rect">
            <a:avLst/>
          </a:prstGeom>
        </p:spPr>
      </p:pic>
      <p:pic>
        <p:nvPicPr>
          <p:cNvPr id="7" name="図 6">
            <a:extLst>
              <a:ext uri="{FF2B5EF4-FFF2-40B4-BE49-F238E27FC236}">
                <a16:creationId xmlns:a16="http://schemas.microsoft.com/office/drawing/2014/main" id="{D3A800DA-54E8-D610-DA0C-B6E0FB4930AD}"/>
              </a:ext>
            </a:extLst>
          </p:cNvPr>
          <p:cNvPicPr>
            <a:picLocks noChangeAspect="1"/>
          </p:cNvPicPr>
          <p:nvPr/>
        </p:nvPicPr>
        <p:blipFill>
          <a:blip r:embed="rId6"/>
          <a:stretch>
            <a:fillRect/>
          </a:stretch>
        </p:blipFill>
        <p:spPr>
          <a:xfrm>
            <a:off x="193042" y="739530"/>
            <a:ext cx="10278965" cy="5985345"/>
          </a:xfrm>
          <a:prstGeom prst="rect">
            <a:avLst/>
          </a:prstGeom>
        </p:spPr>
      </p:pic>
    </p:spTree>
    <p:extLst>
      <p:ext uri="{BB962C8B-B14F-4D97-AF65-F5344CB8AC3E}">
        <p14:creationId xmlns:p14="http://schemas.microsoft.com/office/powerpoint/2010/main" val="3538685210"/>
      </p:ext>
    </p:extLst>
  </p:cSld>
  <p:clrMapOvr>
    <a:masterClrMapping/>
  </p:clrMapOvr>
  <mc:AlternateContent xmlns:mc="http://schemas.openxmlformats.org/markup-compatibility/2006" xmlns:p14="http://schemas.microsoft.com/office/powerpoint/2010/main">
    <mc:Choice Requires="p14">
      <p:transition spd="slow" p14:dur="2000" advTm="24350"/>
    </mc:Choice>
    <mc:Fallback xmlns="">
      <p:transition spd="slow" advTm="2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 objId="6"/>
        <p14:stopEvt time="22190"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19075" y="188533"/>
            <a:ext cx="11062772"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図面審査の位置づけ、ねらい（３）</a:t>
            </a: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solidFill>
                <a:schemeClr val="accent1"/>
              </a:solidFill>
              <a:latin typeface="HG丸ｺﾞｼｯｸM-PRO" panose="020F0600000000000000" pitchFamily="50" charset="-128"/>
              <a:ea typeface="HG丸ｺﾞｼｯｸM-PRO" panose="020F0600000000000000" pitchFamily="50" charset="-128"/>
            </a:endParaRPr>
          </a:p>
        </p:txBody>
      </p:sp>
      <p:sp>
        <p:nvSpPr>
          <p:cNvPr id="3" name="コンテンツ プレースホルダー 2">
            <a:extLst>
              <a:ext uri="{FF2B5EF4-FFF2-40B4-BE49-F238E27FC236}">
                <a16:creationId xmlns:a16="http://schemas.microsoft.com/office/drawing/2014/main" id="{B45C9833-B24F-B86A-67A9-91796DAA8BE9}"/>
              </a:ext>
            </a:extLst>
          </p:cNvPr>
          <p:cNvSpPr txBox="1">
            <a:spLocks/>
          </p:cNvSpPr>
          <p:nvPr/>
        </p:nvSpPr>
        <p:spPr>
          <a:xfrm>
            <a:off x="0" y="1078031"/>
            <a:ext cx="12192000" cy="5467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latin typeface="HG丸ｺﾞｼｯｸM-PRO" panose="020F0600000000000000" pitchFamily="50" charset="-128"/>
                <a:ea typeface="HG丸ｺﾞｼｯｸM-PRO" panose="020F0600000000000000" pitchFamily="50" charset="-128"/>
              </a:rPr>
              <a:t>（まとめ）</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〇</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図面審査は、</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データの活用・普及を目指し、</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データ審査</a:t>
            </a: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　に先駆けて実施するもの。</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〇従前の方法に加え、来年４月から新たに導入される。（実施は任意）</a:t>
            </a:r>
            <a:r>
              <a:rPr kumimoji="1" lang="en-US" altLang="ja-JP" b="1" dirty="0">
                <a:latin typeface="HG丸ｺﾞｼｯｸM-PRO" panose="020F0600000000000000" pitchFamily="50" charset="-128"/>
                <a:ea typeface="HG丸ｺﾞｼｯｸM-PRO" panose="020F0600000000000000" pitchFamily="50" charset="-128"/>
              </a:rPr>
              <a:t> </a:t>
            </a: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〇並行して進められている「手続のオンライン化」と「</a:t>
            </a:r>
            <a:r>
              <a:rPr kumimoji="1" lang="en-US" altLang="ja-JP" b="1" dirty="0">
                <a:latin typeface="HG丸ｺﾞｼｯｸM-PRO" panose="020F0600000000000000" pitchFamily="50" charset="-128"/>
                <a:ea typeface="HG丸ｺﾞｼｯｸM-PRO" panose="020F0600000000000000" pitchFamily="50" charset="-128"/>
              </a:rPr>
              <a:t>BIM</a:t>
            </a:r>
            <a:r>
              <a:rPr kumimoji="1" lang="ja-JP" altLang="en-US" b="1" dirty="0">
                <a:latin typeface="HG丸ｺﾞｼｯｸM-PRO" panose="020F0600000000000000" pitchFamily="50" charset="-128"/>
                <a:ea typeface="HG丸ｺﾞｼｯｸM-PRO" panose="020F0600000000000000" pitchFamily="50" charset="-128"/>
              </a:rPr>
              <a:t>データの共</a:t>
            </a: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　有」が連携することにより、建築確認の効率化と将来的な「建築データ</a:t>
            </a:r>
            <a:endParaRPr kumimoji="1" lang="en-US" altLang="ja-JP" b="1" dirty="0">
              <a:latin typeface="HG丸ｺﾞｼｯｸM-PRO" panose="020F0600000000000000" pitchFamily="50" charset="-128"/>
              <a:ea typeface="HG丸ｺﾞｼｯｸM-PRO" panose="020F0600000000000000" pitchFamily="50" charset="-128"/>
            </a:endParaRPr>
          </a:p>
          <a:p>
            <a:pPr marL="0" indent="0">
              <a:lnSpc>
                <a:spcPts val="2700"/>
              </a:lnSpc>
              <a:buNone/>
            </a:pPr>
            <a:r>
              <a:rPr kumimoji="1" lang="ja-JP" altLang="en-US" b="1" dirty="0">
                <a:latin typeface="HG丸ｺﾞｼｯｸM-PRO" panose="020F0600000000000000" pitchFamily="50" charset="-128"/>
                <a:ea typeface="HG丸ｺﾞｼｯｸM-PRO" panose="020F0600000000000000" pitchFamily="50" charset="-128"/>
              </a:rPr>
              <a:t>　の蓄積・活用」に資することがねらい　</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p:txBody>
      </p:sp>
      <p:pic>
        <p:nvPicPr>
          <p:cNvPr id="4" name="ダウンロード (6)">
            <a:hlinkClick r:id="" action="ppaction://media"/>
            <a:extLst>
              <a:ext uri="{FF2B5EF4-FFF2-40B4-BE49-F238E27FC236}">
                <a16:creationId xmlns:a16="http://schemas.microsoft.com/office/drawing/2014/main" id="{6F618E5E-C8E3-08BC-0815-EC6A26E514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1322" y="312821"/>
            <a:ext cx="609600" cy="609600"/>
          </a:xfrm>
          <a:prstGeom prst="rect">
            <a:avLst/>
          </a:prstGeom>
        </p:spPr>
      </p:pic>
    </p:spTree>
    <p:extLst>
      <p:ext uri="{BB962C8B-B14F-4D97-AF65-F5344CB8AC3E}">
        <p14:creationId xmlns:p14="http://schemas.microsoft.com/office/powerpoint/2010/main" val="3356190604"/>
      </p:ext>
    </p:extLst>
  </p:cSld>
  <p:clrMapOvr>
    <a:masterClrMapping/>
  </p:clrMapOvr>
  <mc:AlternateContent xmlns:mc="http://schemas.openxmlformats.org/markup-compatibility/2006" xmlns:p14="http://schemas.microsoft.com/office/powerpoint/2010/main">
    <mc:Choice Requires="p14">
      <p:transition spd="slow" p14:dur="2000" advTm="40902"/>
    </mc:Choice>
    <mc:Fallback xmlns="">
      <p:transition spd="slow" advTm="4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 objId="4"/>
        <p14:stopEvt time="38230"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47508" y="492464"/>
            <a:ext cx="11296983"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3200" b="1" dirty="0">
                <a:latin typeface="HG丸ｺﾞｼｯｸM-PRO" panose="020F0600000000000000" pitchFamily="50" charset="-128"/>
                <a:ea typeface="HG丸ｺﾞｼｯｸM-PRO" panose="020F0600000000000000" pitchFamily="50" charset="-128"/>
              </a:rPr>
              <a:t>２．</a:t>
            </a:r>
            <a:r>
              <a:rPr kumimoji="1" lang="en-US" altLang="ja-JP" sz="3200" b="1" dirty="0">
                <a:latin typeface="HG丸ｺﾞｼｯｸM-PRO" panose="020F0600000000000000" pitchFamily="50" charset="-128"/>
                <a:ea typeface="HG丸ｺﾞｼｯｸM-PRO" panose="020F0600000000000000" pitchFamily="50" charset="-128"/>
              </a:rPr>
              <a:t>BIM</a:t>
            </a:r>
            <a:r>
              <a:rPr kumimoji="1" lang="ja-JP" altLang="en-US" sz="3200" b="1" dirty="0">
                <a:latin typeface="HG丸ｺﾞｼｯｸM-PRO" panose="020F0600000000000000" pitchFamily="50" charset="-128"/>
                <a:ea typeface="HG丸ｺﾞｼｯｸM-PRO" panose="020F0600000000000000" pitchFamily="50" charset="-128"/>
              </a:rPr>
              <a:t>図面審査のコンセプト、基本的な仕組み</a:t>
            </a:r>
            <a:endParaRPr kumimoji="1" lang="en-US" altLang="ja-JP" sz="32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3" name="correct_answer3">
            <a:hlinkClick r:id="" action="ppaction://media"/>
            <a:extLst>
              <a:ext uri="{FF2B5EF4-FFF2-40B4-BE49-F238E27FC236}">
                <a16:creationId xmlns:a16="http://schemas.microsoft.com/office/drawing/2014/main" id="{DE353B40-521B-2210-D24F-50CA5D79E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2587169"/>
      </p:ext>
    </p:extLst>
  </p:cSld>
  <p:clrMapOvr>
    <a:masterClrMapping/>
  </p:clrMapOvr>
  <mc:AlternateContent xmlns:mc="http://schemas.openxmlformats.org/markup-compatibility/2006" xmlns:p14="http://schemas.microsoft.com/office/powerpoint/2010/main">
    <mc:Choice Requires="p14">
      <p:transition spd="slow" p14:dur="2000" advTm="3927"/>
    </mc:Choice>
    <mc:Fallback xmlns="">
      <p:transition spd="slow" advTm="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 objId="3"/>
        <p14:stopEvt time="2471"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2D96BE4-6DDD-C0EC-92DE-005DF748B579}"/>
              </a:ext>
            </a:extLst>
          </p:cNvPr>
          <p:cNvSpPr txBox="1">
            <a:spLocks/>
          </p:cNvSpPr>
          <p:nvPr/>
        </p:nvSpPr>
        <p:spPr>
          <a:xfrm>
            <a:off x="419075" y="188533"/>
            <a:ext cx="11062772" cy="6480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〇 </a:t>
            </a:r>
            <a:r>
              <a:rPr kumimoji="1" lang="en-US" altLang="ja-JP" b="1" dirty="0">
                <a:solidFill>
                  <a:schemeClr val="accent1"/>
                </a:solidFill>
                <a:latin typeface="HG丸ｺﾞｼｯｸM-PRO" panose="020F0600000000000000" pitchFamily="50" charset="-128"/>
                <a:ea typeface="HG丸ｺﾞｼｯｸM-PRO" panose="020F0600000000000000" pitchFamily="50" charset="-128"/>
              </a:rPr>
              <a:t>BIM</a:t>
            </a:r>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図面審査のコンセプト（１）</a:t>
            </a: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en-US" altLang="ja-JP" b="1" dirty="0">
              <a:solidFill>
                <a:schemeClr val="accent1"/>
              </a:solidFill>
              <a:latin typeface="HG丸ｺﾞｼｯｸM-PRO" panose="020F0600000000000000" pitchFamily="50" charset="-128"/>
              <a:ea typeface="HG丸ｺﾞｼｯｸM-PRO" panose="020F0600000000000000" pitchFamily="50" charset="-128"/>
            </a:endParaRPr>
          </a:p>
          <a:p>
            <a:pPr marL="0" indent="0">
              <a:buFont typeface="Arial" panose="020B0604020202020204" pitchFamily="34" charset="0"/>
              <a:buNone/>
            </a:pPr>
            <a:endParaRPr kumimoji="1" lang="ja-JP" altLang="en-US" sz="800" b="1" dirty="0">
              <a:solidFill>
                <a:schemeClr val="accent1"/>
              </a:solidFill>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id="{24D4FAA7-AB1A-6824-B05B-11635895EBA1}"/>
              </a:ext>
            </a:extLst>
          </p:cNvPr>
          <p:cNvPicPr>
            <a:picLocks noChangeAspect="1"/>
          </p:cNvPicPr>
          <p:nvPr/>
        </p:nvPicPr>
        <p:blipFill>
          <a:blip r:embed="rId6"/>
          <a:stretch>
            <a:fillRect/>
          </a:stretch>
        </p:blipFill>
        <p:spPr>
          <a:xfrm>
            <a:off x="710153" y="647240"/>
            <a:ext cx="10469436" cy="3772426"/>
          </a:xfrm>
          <a:prstGeom prst="rect">
            <a:avLst/>
          </a:prstGeom>
        </p:spPr>
      </p:pic>
      <p:sp>
        <p:nvSpPr>
          <p:cNvPr id="8" name="テキスト ボックス 7">
            <a:extLst>
              <a:ext uri="{FF2B5EF4-FFF2-40B4-BE49-F238E27FC236}">
                <a16:creationId xmlns:a16="http://schemas.microsoft.com/office/drawing/2014/main" id="{FFDE44D0-4CC4-AA88-A586-22E1034B3F18}"/>
              </a:ext>
            </a:extLst>
          </p:cNvPr>
          <p:cNvSpPr txBox="1"/>
          <p:nvPr/>
        </p:nvSpPr>
        <p:spPr>
          <a:xfrm>
            <a:off x="5855409" y="4419666"/>
            <a:ext cx="5615258" cy="307777"/>
          </a:xfrm>
          <a:prstGeom prst="rect">
            <a:avLst/>
          </a:prstGeom>
          <a:noFill/>
        </p:spPr>
        <p:txBody>
          <a:bodyPr wrap="square" rtlCol="0">
            <a:spAutoFit/>
          </a:bodyPr>
          <a:lstStyle/>
          <a:p>
            <a:r>
              <a:rPr kumimoji="1" lang="ja-JP" altLang="en-US" sz="1400" dirty="0"/>
              <a:t>「</a:t>
            </a:r>
            <a:r>
              <a:rPr kumimoji="1" lang="en-US" altLang="ja-JP" sz="1400" dirty="0"/>
              <a:t>BIM</a:t>
            </a:r>
            <a:r>
              <a:rPr kumimoji="1" lang="ja-JP" altLang="en-US" sz="1400" dirty="0"/>
              <a:t>図面審査制度説明会」</a:t>
            </a:r>
            <a:r>
              <a:rPr kumimoji="1" lang="en-US" altLang="ja-JP" sz="1400" dirty="0"/>
              <a:t>(R7.7)</a:t>
            </a:r>
            <a:r>
              <a:rPr kumimoji="1" lang="ja-JP" altLang="en-US" sz="1400" dirty="0"/>
              <a:t>資料より抜粋</a:t>
            </a:r>
          </a:p>
        </p:txBody>
      </p:sp>
      <p:sp>
        <p:nvSpPr>
          <p:cNvPr id="9" name="正方形/長方形 8">
            <a:extLst>
              <a:ext uri="{FF2B5EF4-FFF2-40B4-BE49-F238E27FC236}">
                <a16:creationId xmlns:a16="http://schemas.microsoft.com/office/drawing/2014/main" id="{5692D911-EC11-7108-36EE-A8277A329A8F}"/>
              </a:ext>
            </a:extLst>
          </p:cNvPr>
          <p:cNvSpPr/>
          <p:nvPr/>
        </p:nvSpPr>
        <p:spPr>
          <a:xfrm>
            <a:off x="10981626" y="4199898"/>
            <a:ext cx="197963" cy="226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コンテンツ プレースホルダー 2">
            <a:extLst>
              <a:ext uri="{FF2B5EF4-FFF2-40B4-BE49-F238E27FC236}">
                <a16:creationId xmlns:a16="http://schemas.microsoft.com/office/drawing/2014/main" id="{2CD82087-DD26-6FFB-9CD4-69B5849AFDC0}"/>
              </a:ext>
            </a:extLst>
          </p:cNvPr>
          <p:cNvSpPr txBox="1">
            <a:spLocks/>
          </p:cNvSpPr>
          <p:nvPr/>
        </p:nvSpPr>
        <p:spPr>
          <a:xfrm>
            <a:off x="552273" y="4735637"/>
            <a:ext cx="11220652" cy="1201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３</a:t>
            </a:r>
            <a:r>
              <a:rPr kumimoji="1" lang="en-US" altLang="ja-JP" sz="2400" b="1" dirty="0">
                <a:latin typeface="HG丸ｺﾞｼｯｸM-PRO" panose="020F0600000000000000" pitchFamily="50" charset="-128"/>
                <a:ea typeface="HG丸ｺﾞｼｯｸM-PRO" panose="020F0600000000000000" pitchFamily="50" charset="-128"/>
              </a:rPr>
              <a:t>Ⅾ</a:t>
            </a:r>
            <a:r>
              <a:rPr kumimoji="1" lang="ja-JP" altLang="en-US" sz="2400" b="1" dirty="0">
                <a:latin typeface="HG丸ｺﾞｼｯｸM-PRO" panose="020F0600000000000000" pitchFamily="50" charset="-128"/>
                <a:ea typeface="HG丸ｺﾞｼｯｸM-PRO" panose="020F0600000000000000" pitchFamily="50" charset="-128"/>
              </a:rPr>
              <a:t>モデル（</a:t>
            </a:r>
            <a:r>
              <a:rPr kumimoji="1" lang="en-US" altLang="ja-JP" sz="2400" b="1" dirty="0">
                <a:latin typeface="HG丸ｺﾞｼｯｸM-PRO" panose="020F0600000000000000" pitchFamily="50" charset="-128"/>
                <a:ea typeface="HG丸ｺﾞｼｯｸM-PRO" panose="020F0600000000000000" pitchFamily="50" charset="-128"/>
              </a:rPr>
              <a:t>BIM</a:t>
            </a:r>
            <a:r>
              <a:rPr kumimoji="1" lang="ja-JP" altLang="en-US" sz="2400" b="1" dirty="0">
                <a:latin typeface="HG丸ｺﾞｼｯｸM-PRO" panose="020F0600000000000000" pitchFamily="50" charset="-128"/>
                <a:ea typeface="HG丸ｺﾞｼｯｸM-PRO" panose="020F0600000000000000" pitchFamily="50" charset="-128"/>
              </a:rPr>
              <a:t>モデル）から切り出した図面では、同一のオブジェクト</a:t>
            </a:r>
            <a:r>
              <a:rPr kumimoji="1" lang="ja-JP" altLang="en-US" sz="1800" dirty="0">
                <a:latin typeface="HG丸ｺﾞｼｯｸM-PRO" panose="020F0600000000000000" pitchFamily="50" charset="-128"/>
                <a:ea typeface="HG丸ｺﾞｼｯｸM-PRO" panose="020F0600000000000000" pitchFamily="50" charset="-128"/>
              </a:rPr>
              <a:t>（柱、梁、建具など）</a:t>
            </a:r>
            <a:r>
              <a:rPr kumimoji="1" lang="ja-JP" altLang="en-US" sz="2400" b="1" dirty="0">
                <a:latin typeface="HG丸ｺﾞｼｯｸM-PRO" panose="020F0600000000000000" pitchFamily="50" charset="-128"/>
                <a:ea typeface="HG丸ｺﾞｼｯｸM-PRO" panose="020F0600000000000000" pitchFamily="50" charset="-128"/>
              </a:rPr>
              <a:t>について、「形状」</a:t>
            </a:r>
            <a:r>
              <a:rPr kumimoji="1" lang="ja-JP" altLang="en-US" sz="1800" dirty="0">
                <a:latin typeface="HG丸ｺﾞｼｯｸM-PRO" panose="020F0600000000000000" pitchFamily="50" charset="-128"/>
                <a:ea typeface="HG丸ｺﾞｼｯｸM-PRO" panose="020F0600000000000000" pitchFamily="50" charset="-128"/>
              </a:rPr>
              <a:t>（位置や幅・高さなど）</a:t>
            </a:r>
            <a:r>
              <a:rPr kumimoji="1" lang="ja-JP" altLang="en-US" sz="2400" b="1" dirty="0">
                <a:latin typeface="HG丸ｺﾞｼｯｸM-PRO" panose="020F0600000000000000" pitchFamily="50" charset="-128"/>
                <a:ea typeface="HG丸ｺﾞｼｯｸM-PRO" panose="020F0600000000000000" pitchFamily="50" charset="-128"/>
              </a:rPr>
              <a:t>や「属性」</a:t>
            </a:r>
            <a:r>
              <a:rPr kumimoji="1" lang="ja-JP" altLang="en-US" sz="1800" dirty="0">
                <a:latin typeface="HG丸ｺﾞｼｯｸM-PRO" panose="020F0600000000000000" pitchFamily="50" charset="-128"/>
                <a:ea typeface="HG丸ｺﾞｼｯｸM-PRO" panose="020F0600000000000000" pitchFamily="50" charset="-128"/>
              </a:rPr>
              <a:t>（室名、種別など）</a:t>
            </a:r>
            <a:r>
              <a:rPr kumimoji="1" lang="ja-JP" altLang="en-US" sz="2400" b="1" dirty="0">
                <a:latin typeface="HG丸ｺﾞｼｯｸM-PRO" panose="020F0600000000000000" pitchFamily="50" charset="-128"/>
                <a:ea typeface="HG丸ｺﾞｼｯｸM-PRO" panose="020F0600000000000000" pitchFamily="50" charset="-128"/>
              </a:rPr>
              <a:t>の表記が一致する。</a:t>
            </a:r>
            <a:r>
              <a:rPr kumimoji="1" lang="en-US" altLang="ja-JP" sz="2400" dirty="0">
                <a:latin typeface="HG丸ｺﾞｼｯｸM-PRO" panose="020F0600000000000000" pitchFamily="50" charset="-128"/>
                <a:ea typeface="HG丸ｺﾞｼｯｸM-PRO" panose="020F0600000000000000" pitchFamily="50" charset="-128"/>
              </a:rPr>
              <a:t> </a:t>
            </a:r>
            <a:r>
              <a:rPr kumimoji="1" lang="en-US" altLang="ja-JP" sz="1800" dirty="0">
                <a:latin typeface="HG丸ｺﾞｼｯｸM-PRO" panose="020F0600000000000000" pitchFamily="50" charset="-128"/>
                <a:ea typeface="HG丸ｺﾞｼｯｸM-PRO" panose="020F0600000000000000" pitchFamily="50" charset="-128"/>
              </a:rPr>
              <a:t>※</a:t>
            </a:r>
            <a:r>
              <a:rPr kumimoji="1" lang="ja-JP" altLang="en-US" sz="1800" dirty="0">
                <a:latin typeface="HG丸ｺﾞｼｯｸM-PRO" panose="020F0600000000000000" pitchFamily="50" charset="-128"/>
                <a:ea typeface="HG丸ｺﾞｼｯｸM-PRO" panose="020F0600000000000000" pitchFamily="50" charset="-128"/>
              </a:rPr>
              <a:t>一定のルールに従って入出力した場合</a:t>
            </a:r>
            <a:endParaRPr kumimoji="1" lang="en-US" altLang="ja-JP" sz="800"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a:extLst>
              <a:ext uri="{FF2B5EF4-FFF2-40B4-BE49-F238E27FC236}">
                <a16:creationId xmlns:a16="http://schemas.microsoft.com/office/drawing/2014/main" id="{8F6353D0-429C-48A5-A4E9-167DFEE1CD51}"/>
              </a:ext>
            </a:extLst>
          </p:cNvPr>
          <p:cNvSpPr txBox="1">
            <a:spLocks/>
          </p:cNvSpPr>
          <p:nvPr/>
        </p:nvSpPr>
        <p:spPr>
          <a:xfrm>
            <a:off x="552273" y="5808131"/>
            <a:ext cx="11220652" cy="778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sz="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⇒設計者の申告に基づき、</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審査者が整合性確認を省略することができる</a:t>
            </a:r>
            <a:r>
              <a:rPr kumimoji="1" lang="ja-JP" altLang="en-US" sz="2400" b="1" dirty="0">
                <a:latin typeface="HG丸ｺﾞｼｯｸM-PRO" panose="020F0600000000000000" pitchFamily="50" charset="-128"/>
                <a:ea typeface="HG丸ｺﾞｼｯｸM-PRO" panose="020F0600000000000000" pitchFamily="50" charset="-128"/>
              </a:rPr>
              <a:t>。</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1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p:txBody>
      </p:sp>
      <p:pic>
        <p:nvPicPr>
          <p:cNvPr id="4" name="ダウンロード (92)">
            <a:hlinkClick r:id="" action="ppaction://media"/>
            <a:extLst>
              <a:ext uri="{FF2B5EF4-FFF2-40B4-BE49-F238E27FC236}">
                <a16:creationId xmlns:a16="http://schemas.microsoft.com/office/drawing/2014/main" id="{D6FD5BD6-AD74-B1A3-AF0D-BB452EFD75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1847" y="188533"/>
            <a:ext cx="609600" cy="609600"/>
          </a:xfrm>
          <a:prstGeom prst="rect">
            <a:avLst/>
          </a:prstGeom>
        </p:spPr>
      </p:pic>
    </p:spTree>
    <p:custDataLst>
      <p:tags r:id="rId1"/>
    </p:custDataLst>
    <p:extLst>
      <p:ext uri="{BB962C8B-B14F-4D97-AF65-F5344CB8AC3E}">
        <p14:creationId xmlns:p14="http://schemas.microsoft.com/office/powerpoint/2010/main" val="1897411805"/>
      </p:ext>
    </p:extLst>
  </p:cSld>
  <p:clrMapOvr>
    <a:masterClrMapping/>
  </p:clrMapOvr>
  <mc:AlternateContent xmlns:mc="http://schemas.openxmlformats.org/markup-compatibility/2006" xmlns:p14="http://schemas.microsoft.com/office/powerpoint/2010/main">
    <mc:Choice Requires="p14">
      <p:transition spd="slow" p14:dur="2000" advTm="93543"/>
    </mc:Choice>
    <mc:Fallback xmlns="">
      <p:transition spd="slow" advTm="93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1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p:bldLst>
  </p:timing>
  <p:extLst>
    <p:ext uri="{E180D4A7-C9FB-4DFB-919C-405C955672EB}">
      <p14:showEvtLst xmlns:p14="http://schemas.microsoft.com/office/powerpoint/2010/main">
        <p14:playEvt time="3" objId="4"/>
        <p14:stopEvt time="91431"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ags/tag2.xml><?xml version="1.0" encoding="utf-8"?>
<p:tagLst xmlns:a="http://schemas.openxmlformats.org/drawingml/2006/main" xmlns:r="http://schemas.openxmlformats.org/officeDocument/2006/relationships" xmlns:p="http://schemas.openxmlformats.org/presentationml/2006/main">
  <p:tag name="TIMING" val="|82.2"/>
</p:tagLst>
</file>

<file path=ppt/tags/tag3.xml><?xml version="1.0" encoding="utf-8"?>
<p:tagLst xmlns:a="http://schemas.openxmlformats.org/drawingml/2006/main" xmlns:r="http://schemas.openxmlformats.org/officeDocument/2006/relationships" xmlns:p="http://schemas.openxmlformats.org/presentationml/2006/main">
  <p:tag name="TIMING" val="|28.5"/>
</p:tagLst>
</file>

<file path=ppt/tags/tag4.xml><?xml version="1.0" encoding="utf-8"?>
<p:tagLst xmlns:a="http://schemas.openxmlformats.org/drawingml/2006/main" xmlns:r="http://schemas.openxmlformats.org/officeDocument/2006/relationships" xmlns:p="http://schemas.openxmlformats.org/presentationml/2006/main">
  <p:tag name="TIMING" val="|24.2"/>
</p:tagLst>
</file>

<file path=ppt/tags/tag5.xml><?xml version="1.0" encoding="utf-8"?>
<p:tagLst xmlns:a="http://schemas.openxmlformats.org/drawingml/2006/main" xmlns:r="http://schemas.openxmlformats.org/officeDocument/2006/relationships" xmlns:p="http://schemas.openxmlformats.org/presentationml/2006/main">
  <p:tag name="TIMING" val="|21.4|4.9"/>
</p:tagLst>
</file>

<file path=ppt/tags/tag6.xml><?xml version="1.0" encoding="utf-8"?>
<p:tagLst xmlns:a="http://schemas.openxmlformats.org/drawingml/2006/main" xmlns:r="http://schemas.openxmlformats.org/officeDocument/2006/relationships" xmlns:p="http://schemas.openxmlformats.org/presentationml/2006/main">
  <p:tag name="TIMING" val="|17.2|12.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5F8EAD7C4AD4CC42B2308FF1DEDB78AF" ma:contentTypeVersion="15" ma:contentTypeDescription="新しいドキュメントを作成します。" ma:contentTypeScope="" ma:versionID="7e6b308030e0bcf94cb1cb61ca9b4db5">
  <xsd:schema xmlns:xsd="http://www.w3.org/2001/XMLSchema" xmlns:xs="http://www.w3.org/2001/XMLSchema" xmlns:p="http://schemas.microsoft.com/office/2006/metadata/properties" xmlns:ns2="89862856-10e4-426e-a11a-b2e38926bd3f" xmlns:ns3="7a232a36-a74b-451a-a3f3-6c31d83c1fab" targetNamespace="http://schemas.microsoft.com/office/2006/metadata/properties" ma:root="true" ma:fieldsID="5b7af3a7ceb030b0dcbbafa3879fe51b" ns2:_="" ns3:_="">
    <xsd:import namespace="89862856-10e4-426e-a11a-b2e38926bd3f"/>
    <xsd:import namespace="7a232a36-a74b-451a-a3f3-6c31d83c1fab"/>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62856-10e4-426e-a11a-b2e38926bd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972395c0-9157-45c5-b3d2-eaf22c44dc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232a36-a74b-451a-a3f3-6c31d83c1fa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52df6a0-60ba-4dc9-be65-5d4a102054cc}" ma:internalName="TaxCatchAll" ma:showField="CatchAllData" ma:web="7a232a36-a74b-451a-a3f3-6c31d83c1fa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a232a36-a74b-451a-a3f3-6c31d83c1fab" xsi:nil="true"/>
    <lcf76f155ced4ddcb4097134ff3c332f xmlns="89862856-10e4-426e-a11a-b2e38926bd3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B3810A5-EED7-4317-97B6-9274840A6207}"/>
</file>

<file path=customXml/itemProps2.xml><?xml version="1.0" encoding="utf-8"?>
<ds:datastoreItem xmlns:ds="http://schemas.openxmlformats.org/officeDocument/2006/customXml" ds:itemID="{CDC7FD73-9DE4-40CB-8B10-C8FE9B6267F6}">
  <ds:schemaRefs>
    <ds:schemaRef ds:uri="http://schemas.microsoft.com/sharepoint/v3/contenttype/forms"/>
  </ds:schemaRefs>
</ds:datastoreItem>
</file>

<file path=customXml/itemProps3.xml><?xml version="1.0" encoding="utf-8"?>
<ds:datastoreItem xmlns:ds="http://schemas.openxmlformats.org/officeDocument/2006/customXml" ds:itemID="{EA972501-7AD9-4EE7-966A-9B6BAD237F57}">
  <ds:schemaRefs>
    <ds:schemaRef ds:uri="http://purl.org/dc/dcmitype/"/>
    <ds:schemaRef ds:uri="http://schemas.microsoft.com/office/infopath/2007/PartnerControls"/>
    <ds:schemaRef ds:uri="4e819b43-26ad-4435-bff7-dafefb157f7c"/>
    <ds:schemaRef ds:uri="http://purl.org/dc/elements/1.1/"/>
    <ds:schemaRef ds:uri="http://schemas.microsoft.com/office/2006/metadata/properties"/>
    <ds:schemaRef ds:uri="8e5406cb-37fb-4eb8-9489-cf300ac520c0"/>
    <ds:schemaRef ds:uri="http://schemas.microsoft.com/office/2006/documentManagement/typ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9156</TotalTime>
  <Words>6794</Words>
  <Application>Microsoft Office PowerPoint</Application>
  <PresentationFormat>ワイド画面</PresentationFormat>
  <Paragraphs>750</Paragraphs>
  <Slides>34</Slides>
  <Notes>34</Notes>
  <HiddenSlides>0</HiddenSlides>
  <MMClips>34</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34</vt:i4>
      </vt:variant>
    </vt:vector>
  </HeadingPairs>
  <TitlesOfParts>
    <vt:vector size="44" baseType="lpstr">
      <vt:lpstr>HGSｺﾞｼｯｸE</vt:lpstr>
      <vt:lpstr>HG丸ｺﾞｼｯｸM-PRO</vt:lpstr>
      <vt:lpstr>HG創英角ｺﾞｼｯｸUB</vt:lpstr>
      <vt:lpstr>游ゴシック 本文</vt:lpstr>
      <vt:lpstr>游明朝</vt:lpstr>
      <vt:lpstr>Arial</vt:lpstr>
      <vt:lpstr>Calibri</vt:lpstr>
      <vt:lpstr>Calibri Light</vt:lpstr>
      <vt:lpstr>Open Sans</vt:lpstr>
      <vt:lpstr>Office テーマ</vt:lpstr>
      <vt:lpstr>BIM図面審査が始まります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3点セットTG 定例　5月14日 9:00～9:30</dc:title>
  <dc:creator>雅人 岩村</dc:creator>
  <cp:lastModifiedBy>聡二郎 秋月</cp:lastModifiedBy>
  <cp:revision>338</cp:revision>
  <dcterms:created xsi:type="dcterms:W3CDTF">2024-05-13T23:06:13Z</dcterms:created>
  <dcterms:modified xsi:type="dcterms:W3CDTF">2025-11-26T02:41:30Z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0x0101005F8EAD7C4AD4CC42B2308FF1DEDB78AF</vt:lpwstr>
  </property>
  <property fmtid="{D5CDD505-2E9C-101B-9397-08002B2CF9AE}" pid="3" name="_MarkAsFinal">
    <vt:bool>true</vt:bool>
  </property>
  <property fmtid="{D5CDD505-2E9C-101B-9397-08002B2CF9AE}" pid="4" name="MediaServiceImageTags">
    <vt:lpwstr/>
  </property>
</Properties>
</file>